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05" r:id="rId5"/>
  </p:sldMasterIdLst>
  <p:notesMasterIdLst>
    <p:notesMasterId r:id="rId21"/>
  </p:notesMasterIdLst>
  <p:handoutMasterIdLst>
    <p:handoutMasterId r:id="rId22"/>
  </p:handout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x="16256000" cy="9144000"/>
  <p:notesSz cx="6858000" cy="9144000"/>
  <p:defaultText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userDrawn="1">
          <p15:clr>
            <a:srgbClr val="A4A3A4"/>
          </p15:clr>
        </p15:guide>
        <p15:guide id="2" pos="5120"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7D868C"/>
    <a:srgbClr val="808000"/>
    <a:srgbClr val="408000"/>
    <a:srgbClr val="108001"/>
    <a:srgbClr val="CBCFD1"/>
    <a:srgbClr val="015068"/>
    <a:srgbClr val="0885AC"/>
    <a:srgbClr val="076F91"/>
    <a:srgbClr val="076E8F"/>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61" autoAdjust="0"/>
    <p:restoredTop sz="73693" autoAdjust="0"/>
  </p:normalViewPr>
  <p:slideViewPr>
    <p:cSldViewPr snapToGrid="0">
      <p:cViewPr varScale="1">
        <p:scale>
          <a:sx n="31" d="100"/>
          <a:sy n="31" d="100"/>
        </p:scale>
        <p:origin x="1128" y="52"/>
      </p:cViewPr>
      <p:guideLst>
        <p:guide orient="horz" pos="2880"/>
        <p:guide pos="5120"/>
      </p:guideLst>
    </p:cSldViewPr>
  </p:slideViewPr>
  <p:outlineViewPr>
    <p:cViewPr>
      <p:scale>
        <a:sx n="33" d="100"/>
        <a:sy n="33" d="100"/>
      </p:scale>
      <p:origin x="0" y="90784"/>
    </p:cViewPr>
  </p:outlineViewPr>
  <p:notesTextViewPr>
    <p:cViewPr>
      <p:scale>
        <a:sx n="100" d="100"/>
        <a:sy n="100" d="100"/>
      </p:scale>
      <p:origin x="0" y="0"/>
    </p:cViewPr>
  </p:notesTextViewPr>
  <p:sorterViewPr>
    <p:cViewPr>
      <p:scale>
        <a:sx n="100" d="100"/>
        <a:sy n="100" d="100"/>
      </p:scale>
      <p:origin x="0" y="0"/>
    </p:cViewPr>
  </p:sorterViewPr>
  <p:notesViewPr>
    <p:cSldViewPr snapToGrid="0" showGuides="1">
      <p:cViewPr varScale="1">
        <p:scale>
          <a:sx n="42" d="100"/>
          <a:sy n="42" d="100"/>
        </p:scale>
        <p:origin x="1516" y="4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viewProps" Target="viewProps.xml"/><Relationship Id="rId5" Type="http://schemas.openxmlformats.org/officeDocument/2006/relationships/slideMaster" Target="slideMasters/slideMaster1.xml"/><Relationship Id="rId15" Type="http://schemas.openxmlformats.org/officeDocument/2006/relationships/slide" Target="slides/slide10.xml"/><Relationship Id="rId23" Type="http://schemas.openxmlformats.org/officeDocument/2006/relationships/presProps" Target="presProps.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cs typeface="Arial" panose="020B0604020202020204"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FE60895-255A-1C4C-8A7B-48A6FCC47E92}" type="datetime1">
              <a:rPr lang="en-CA" smtClean="0">
                <a:latin typeface="Arial" panose="020B0604020202020204" pitchFamily="34" charset="0"/>
                <a:cs typeface="Arial" panose="020B0604020202020204" pitchFamily="34" charset="0"/>
              </a:rPr>
              <a:t>2015-11-06</a:t>
            </a:fld>
            <a:endParaRPr lang="en-US"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endParaRPr lang="en-US" sz="900" dirty="0" smtClean="0">
              <a:solidFill>
                <a:srgbClr val="000000"/>
              </a:solidFill>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Arial" panose="020B0604020202020204" pitchFamily="34" charset="0"/>
                <a:cs typeface="Arial" panose="020B0604020202020204" pitchFamily="34" charset="0"/>
              </a:rPr>
              <a:pPr/>
              <a:t>‹#›</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9016387"/>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BFFFB994-B51A-7449-B85A-B64DF9DCCDDC}" type="datetime1">
              <a:rPr lang="en-CA" smtClean="0"/>
              <a:pPr/>
              <a:t>2015-11-06</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Arial" panose="020B0604020202020204" pitchFamily="34" charset="0"/>
                <a:cs typeface="Arial" panose="020B0604020202020204" pitchFamily="34" charset="0"/>
              </a:defRPr>
            </a:lvl1pPr>
          </a:lstStyle>
          <a:p>
            <a:fld id="{8B263312-38AA-4E1E-B2B5-0F8F122B24FE}" type="slidenum">
              <a:rPr lang="en-US" smtClean="0"/>
              <a:pPr/>
              <a:t>‹#›</a:t>
            </a:fld>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endParaRPr lang="en-US" dirty="0"/>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atin typeface="Arial" panose="020B0604020202020204" pitchFamily="34" charset="0"/>
                <a:cs typeface="Arial" panose="020B0604020202020204" pitchFamily="34" charset="0"/>
              </a:defRPr>
            </a:lvl1pPr>
          </a:lstStyle>
          <a:p>
            <a:endParaRPr lang="en-US" sz="900" dirty="0" smtClean="0">
              <a:solidFill>
                <a:srgbClr val="000000"/>
              </a:solidFill>
            </a:endParaRPr>
          </a:p>
        </p:txBody>
      </p:sp>
    </p:spTree>
    <p:extLst>
      <p:ext uri="{BB962C8B-B14F-4D97-AF65-F5344CB8AC3E}">
        <p14:creationId xmlns:p14="http://schemas.microsoft.com/office/powerpoint/2010/main" val="3124071592"/>
      </p:ext>
    </p:extLst>
  </p:cSld>
  <p:clrMap bg1="lt1" tx1="dk1" bg2="lt2" tx2="dk2" accent1="accent1" accent2="accent2" accent3="accent3" accent4="accent4" accent5="accent5" accent6="accent6" hlink="hlink" folHlink="folHlink"/>
  <p:hf dt="0"/>
  <p:notesStyle>
    <a:lvl1pPr marL="0" algn="l" defTabSz="1219120" rtl="0" eaLnBrk="1" latinLnBrk="0" hangingPunct="1">
      <a:lnSpc>
        <a:spcPct val="90000"/>
      </a:lnSpc>
      <a:spcAft>
        <a:spcPts val="444"/>
      </a:spcAft>
      <a:defRPr sz="1200" kern="1200">
        <a:solidFill>
          <a:schemeClr val="tx1"/>
        </a:solidFill>
        <a:latin typeface="Arial" panose="020B0604020202020204" pitchFamily="34" charset="0"/>
        <a:ea typeface="+mn-ea"/>
        <a:cs typeface="Arial" panose="020B0604020202020204" pitchFamily="34" charset="0"/>
      </a:defRPr>
    </a:lvl1pPr>
    <a:lvl2pPr marL="283968" indent="-141102"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2pPr>
    <a:lvl3pPr marL="437416"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3pPr>
    <a:lvl4pPr marL="643779" indent="-19577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4pPr>
    <a:lvl5pPr marL="820155"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5pPr>
    <a:lvl6pPr marL="3047802" algn="l" defTabSz="1219120" rtl="0" eaLnBrk="1" latinLnBrk="0" hangingPunct="1">
      <a:defRPr sz="1600" kern="1200">
        <a:solidFill>
          <a:schemeClr val="tx1"/>
        </a:solidFill>
        <a:latin typeface="+mn-lt"/>
        <a:ea typeface="+mn-ea"/>
        <a:cs typeface="+mn-cs"/>
      </a:defRPr>
    </a:lvl6pPr>
    <a:lvl7pPr marL="3657362" algn="l" defTabSz="1219120" rtl="0" eaLnBrk="1" latinLnBrk="0" hangingPunct="1">
      <a:defRPr sz="1600" kern="1200">
        <a:solidFill>
          <a:schemeClr val="tx1"/>
        </a:solidFill>
        <a:latin typeface="+mn-lt"/>
        <a:ea typeface="+mn-ea"/>
        <a:cs typeface="+mn-cs"/>
      </a:defRPr>
    </a:lvl7pPr>
    <a:lvl8pPr marL="4266923" algn="l" defTabSz="1219120" rtl="0" eaLnBrk="1" latinLnBrk="0" hangingPunct="1">
      <a:defRPr sz="1600" kern="1200">
        <a:solidFill>
          <a:schemeClr val="tx1"/>
        </a:solidFill>
        <a:latin typeface="+mn-lt"/>
        <a:ea typeface="+mn-ea"/>
        <a:cs typeface="+mn-cs"/>
      </a:defRPr>
    </a:lvl8pPr>
    <a:lvl9pPr marL="4876483" algn="l" defTabSz="121912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887777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The Ship Show is a twice-monthly podcast, featuring discussion on everything from build engineering to DevOps to release management, plus interviews, new tools and techniques, and reviews.</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636672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Food Fight is a bi-weekly podcast for the Chef community. We bring together the smartest people in the Chef community and the broader </a:t>
            </a:r>
            <a:r>
              <a:rPr lang="en-US" dirty="0" err="1" smtClean="0"/>
              <a:t>DevOps</a:t>
            </a:r>
            <a:r>
              <a:rPr lang="en-US" dirty="0" smtClean="0"/>
              <a:t> world to discuss the thorniest issues in system administration.</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677015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Join members of the Chef Community in a weekly meeting for Chef Developers where we’ll discuss the future of the Chef project and other things pertinent to the community.  The agenda and schedule can be found at </a:t>
            </a:r>
            <a:r>
              <a:rPr lang="en-US" smtClean="0"/>
              <a:t>this link.</a:t>
            </a:r>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solidFill>
                <a:srgbClr val="FF6600"/>
              </a:solidFill>
            </a:endParaRP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38326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sz="1200" dirty="0" err="1" smtClean="0">
                <a:solidFill>
                  <a:schemeClr val="bg1">
                    <a:lumMod val="50000"/>
                  </a:schemeClr>
                </a:solidFill>
              </a:rPr>
              <a:t>ChefConf</a:t>
            </a:r>
            <a:r>
              <a:rPr lang="en-US" sz="1200" baseline="0" dirty="0" smtClean="0">
                <a:solidFill>
                  <a:schemeClr val="bg1">
                    <a:lumMod val="50000"/>
                  </a:schemeClr>
                </a:solidFill>
              </a:rPr>
              <a:t> is a </a:t>
            </a:r>
            <a:r>
              <a:rPr lang="en-US" sz="1200" dirty="0" smtClean="0">
                <a:solidFill>
                  <a:schemeClr val="bg1">
                    <a:lumMod val="50000"/>
                  </a:schemeClr>
                </a:solidFill>
              </a:rPr>
              <a:t>gathering of hundreds of Chef community members. We get together </a:t>
            </a:r>
            <a:r>
              <a:rPr lang="en-US" sz="1200" dirty="0" smtClean="0">
                <a:solidFill>
                  <a:srgbClr val="2E3235"/>
                </a:solidFill>
              </a:rPr>
              <a:t>to learn about the latest and greatest in the industry (both the </a:t>
            </a:r>
            <a:r>
              <a:rPr lang="en-US" sz="1200" dirty="0" err="1" smtClean="0">
                <a:solidFill>
                  <a:srgbClr val="2E3235"/>
                </a:solidFill>
              </a:rPr>
              <a:t>hows</a:t>
            </a:r>
            <a:r>
              <a:rPr lang="en-US" sz="1200" dirty="0" smtClean="0">
                <a:solidFill>
                  <a:srgbClr val="2E3235"/>
                </a:solidFill>
              </a:rPr>
              <a:t> and the whys), as well as exchange ideas, brainstorm solutions, and give hugs</a:t>
            </a:r>
            <a:r>
              <a:rPr lang="en-US" sz="1200" dirty="0" smtClean="0">
                <a:solidFill>
                  <a:schemeClr val="bg1">
                    <a:lumMod val="50000"/>
                  </a:schemeClr>
                </a:solidFill>
              </a:rPr>
              <a:t>, which has become the calling card of the </a:t>
            </a:r>
            <a:r>
              <a:rPr lang="en-US" sz="1200" dirty="0" err="1" smtClean="0">
                <a:solidFill>
                  <a:schemeClr val="bg1">
                    <a:lumMod val="50000"/>
                  </a:schemeClr>
                </a:solidFill>
              </a:rPr>
              <a:t>DevOps</a:t>
            </a:r>
            <a:r>
              <a:rPr lang="en-US" sz="1200" dirty="0" smtClean="0">
                <a:solidFill>
                  <a:schemeClr val="bg1">
                    <a:lumMod val="50000"/>
                  </a:schemeClr>
                </a:solidFill>
              </a:rPr>
              <a:t> community, and the Chef community in particular.  </a:t>
            </a:r>
            <a:br>
              <a:rPr lang="en-US" sz="1200" dirty="0" smtClean="0">
                <a:solidFill>
                  <a:schemeClr val="bg1">
                    <a:lumMod val="50000"/>
                  </a:schemeClr>
                </a:solidFill>
              </a:rPr>
            </a:br>
            <a:r>
              <a:rPr lang="en-US" sz="1200" dirty="0" smtClean="0">
                <a:solidFill>
                  <a:schemeClr val="bg1">
                    <a:lumMod val="50000"/>
                  </a:schemeClr>
                </a:solidFill>
              </a:rPr>
              <a:t/>
            </a:r>
            <a:br>
              <a:rPr lang="en-US" sz="1200" dirty="0" smtClean="0">
                <a:solidFill>
                  <a:schemeClr val="bg1">
                    <a:lumMod val="50000"/>
                  </a:schemeClr>
                </a:solidFill>
              </a:rPr>
            </a:br>
            <a:r>
              <a:rPr lang="en-US" sz="1200" dirty="0" err="1" smtClean="0">
                <a:solidFill>
                  <a:schemeClr val="bg1">
                    <a:lumMod val="50000"/>
                  </a:schemeClr>
                </a:solidFill>
              </a:rPr>
              <a:t>ChefConf</a:t>
            </a:r>
            <a:r>
              <a:rPr lang="en-US" sz="1200" dirty="0" smtClean="0">
                <a:solidFill>
                  <a:schemeClr val="bg1">
                    <a:lumMod val="50000"/>
                  </a:schemeClr>
                </a:solidFill>
              </a:rPr>
              <a:t> 2016</a:t>
            </a:r>
            <a:r>
              <a:rPr lang="en-US" sz="1200" baseline="0" dirty="0" smtClean="0">
                <a:solidFill>
                  <a:schemeClr val="bg1">
                    <a:lumMod val="50000"/>
                  </a:schemeClr>
                </a:solidFill>
              </a:rPr>
              <a:t> will be held in Austin, Texas during July.</a:t>
            </a:r>
            <a:endParaRPr lang="en-US" sz="1200" dirty="0" smtClean="0">
              <a:solidFill>
                <a:schemeClr val="bg1">
                  <a:lumMod val="50000"/>
                </a:schemeClr>
              </a:solidFill>
            </a:endParaRP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227293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The Chef Community will gather for two days of open space sessions and brainstorm on Chef best practices.</a:t>
            </a:r>
          </a:p>
          <a:p>
            <a:endParaRPr lang="en-US" sz="1200" dirty="0" smtClean="0"/>
          </a:p>
          <a:p>
            <a:r>
              <a:rPr lang="en-US" sz="1200" dirty="0" smtClean="0"/>
              <a:t>The Chef Community Summit is a facilitated Open Space event. The participants of the summit propose topics, organize an agenda, and discuss and work on the ideas that are most important to the community.</a:t>
            </a:r>
          </a:p>
          <a:p>
            <a:endParaRPr lang="en-US" sz="1200" dirty="0" smtClean="0"/>
          </a:p>
          <a:p>
            <a:r>
              <a:rPr lang="en-US" sz="1200" baseline="0" dirty="0" smtClean="0"/>
              <a:t>Dates for the 2016 Summit will be announced in the spring of 2016.</a:t>
            </a:r>
            <a:endParaRPr lang="en-US" sz="1200"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880226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08718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456135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6523213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Another</a:t>
            </a:r>
            <a:r>
              <a:rPr lang="en-US" baseline="0" dirty="0" smtClean="0"/>
              <a:t> great place to practice Chef is our awesome Learn Chef site. These interactive modules provide you with an opportunity to run through exercises similar to those we did in this class, and it is updated when new Chef features are introduced.  This is one of the most robust self-guided tutorial sites out there.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512907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6523213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Remember, how often we referred to the Docs site</a:t>
            </a:r>
            <a:r>
              <a:rPr lang="en-US" baseline="0" dirty="0" smtClean="0"/>
              <a:t> throughout this workshop.  That wasn’t by accident.  We wanted you to become comfortable with using our Docs site to resolve issues and learn about the many Chef tools out there.  </a:t>
            </a:r>
          </a:p>
          <a:p>
            <a:endParaRPr lang="en-US" baseline="0" dirty="0" smtClean="0"/>
          </a:p>
          <a:p>
            <a:r>
              <a:rPr lang="en-US" baseline="0" dirty="0" smtClean="0"/>
              <a:t>Docs are there, available to you, 24 hours a day, 7 days a week.  Any question you have, you probably will find the answer on our Docs site.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73534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Some</a:t>
            </a:r>
            <a:r>
              <a:rPr lang="en-US" baseline="0" dirty="0" smtClean="0"/>
              <a:t> people who have used Chef for years have written some excellent books about Chef.  Check out </a:t>
            </a:r>
            <a:r>
              <a:rPr lang="en-US" u="none" baseline="0" dirty="0" err="1" smtClean="0"/>
              <a:t>Mischa</a:t>
            </a:r>
            <a:r>
              <a:rPr lang="en-US" u="none" baseline="0" dirty="0" smtClean="0"/>
              <a:t> Taylor’s and Seth </a:t>
            </a:r>
            <a:r>
              <a:rPr lang="en-US" u="none" baseline="0" dirty="0" err="1" smtClean="0"/>
              <a:t>Vargo’s</a:t>
            </a:r>
            <a:r>
              <a:rPr lang="en-US" u="none" baseline="0" dirty="0" smtClean="0"/>
              <a:t> </a:t>
            </a:r>
            <a:r>
              <a:rPr lang="en-US" i="1" u="none" baseline="0" dirty="0" smtClean="0"/>
              <a:t>Guide to Configuration Management and Automation</a:t>
            </a:r>
            <a:r>
              <a:rPr lang="en-US" u="none" baseline="0" dirty="0" smtClean="0"/>
              <a:t>.  You can find it on O’Reilly.  It’s a great 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268738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Additionally,</a:t>
            </a:r>
            <a:r>
              <a:rPr lang="en-US" baseline="0" dirty="0" smtClean="0"/>
              <a:t> you may want to read Jon </a:t>
            </a:r>
            <a:r>
              <a:rPr lang="en-US" baseline="0" dirty="0" err="1" smtClean="0"/>
              <a:t>Cowie’s</a:t>
            </a:r>
            <a:r>
              <a:rPr lang="en-US" baseline="0" dirty="0" smtClean="0"/>
              <a:t> </a:t>
            </a:r>
            <a:r>
              <a:rPr lang="en-US" i="1" u="none" baseline="0" dirty="0" smtClean="0"/>
              <a:t>Getting the Most Out of Your Infrastructure Automation.  </a:t>
            </a:r>
            <a:r>
              <a:rPr lang="en-US" u="none" baseline="0" dirty="0" smtClean="0"/>
              <a:t>It’s also available on O’Reilly.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734423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have</a:t>
            </a:r>
            <a:r>
              <a:rPr lang="en-US" baseline="0" dirty="0" smtClean="0"/>
              <a:t> uploaded a number of videos to the Chef YouTube channel, including training videos and talks from past Chef conferences.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2036953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3.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4.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5.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6.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cxnSp>
        <p:nvCxnSpPr>
          <p:cNvPr id="7" name="Straight Connector 6"/>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sp>
        <p:nvSpPr>
          <p:cNvPr id="18"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9"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Holder 6"/>
          <p:cNvSpPr txBox="1">
            <a:spLocks/>
          </p:cNvSpPr>
          <p:nvPr userDrawn="1"/>
        </p:nvSpPr>
        <p:spPr>
          <a:xfrm>
            <a:off x="10651999" y="11582401"/>
            <a:ext cx="321733" cy="656591"/>
          </a:xfrm>
          <a:prstGeom prst="rect">
            <a:avLst/>
          </a:prstGeom>
        </p:spPr>
        <p:txBody>
          <a:bodyPr vert="horz" lIns="0" tIns="0" rIns="0" bIns="0" rtlCol="0" anchor="ctr"/>
          <a:lstStyle>
            <a:defPPr>
              <a:defRPr lang="en-US"/>
            </a:defPPr>
            <a:lvl1pPr marL="0" algn="r" defTabSz="914363" rtl="0" eaLnBrk="1" latinLnBrk="0" hangingPunct="1">
              <a:defRPr sz="1600" b="0" i="0" kern="1200">
                <a:solidFill>
                  <a:schemeClr val="tx1"/>
                </a:solidFill>
                <a:latin typeface="Gill Sans MT"/>
                <a:ea typeface="+mn-ea"/>
                <a:cs typeface="Gill Sans MT"/>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33866"/>
            <a:fld id="{81D60167-4931-47E6-BA6A-407CBD079E47}" type="slidenum">
              <a:rPr lang="en-US" sz="2133" smtClean="0"/>
              <a:pPr marL="33866"/>
              <a:t>‹#›</a:t>
            </a:fld>
            <a:endParaRPr lang="en-US" sz="2133" dirty="0"/>
          </a:p>
        </p:txBody>
      </p:sp>
      <p:sp>
        <p:nvSpPr>
          <p:cNvPr id="12" name="object 41"/>
          <p:cNvSpPr txBox="1">
            <a:spLocks/>
          </p:cNvSpPr>
          <p:nvPr userDrawn="1"/>
        </p:nvSpPr>
        <p:spPr>
          <a:xfrm>
            <a:off x="10430933" y="11582401"/>
            <a:ext cx="711200" cy="328231"/>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2133" dirty="0" smtClean="0"/>
              <a:t>1-</a:t>
            </a:r>
            <a:endParaRPr lang="en-US" sz="2133" dirty="0"/>
          </a:p>
        </p:txBody>
      </p:sp>
      <p:sp>
        <p:nvSpPr>
          <p:cNvPr id="15" name="object 41"/>
          <p:cNvSpPr txBox="1">
            <a:spLocks/>
          </p:cNvSpPr>
          <p:nvPr userDrawn="1"/>
        </p:nvSpPr>
        <p:spPr>
          <a:xfrm>
            <a:off x="7646976"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15-</a:t>
            </a:r>
            <a:endParaRPr lang="en-US" sz="1867" b="0" dirty="0">
              <a:solidFill>
                <a:srgbClr val="7D868C"/>
              </a:solidFill>
              <a:latin typeface="+mn-lt"/>
              <a:cs typeface="Arial" panose="020B0604020202020204" pitchFamily="34" charset="0"/>
            </a:endParaRPr>
          </a:p>
        </p:txBody>
      </p:sp>
      <p:sp>
        <p:nvSpPr>
          <p:cNvPr id="17" name="Text Placeholder 4"/>
          <p:cNvSpPr>
            <a:spLocks noGrp="1"/>
          </p:cNvSpPr>
          <p:nvPr>
            <p:ph type="body" sz="quarter" idx="12"/>
          </p:nvPr>
        </p:nvSpPr>
        <p:spPr>
          <a:xfrm>
            <a:off x="677333" y="1856198"/>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7010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de - Content Right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4" y="1348277"/>
            <a:ext cx="7310937"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7"/>
            <a:ext cx="7285940"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3"/>
            <a:ext cx="7285940"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904579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15-</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60817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3" name="Straight Connector 2"/>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4"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pic>
        <p:nvPicPr>
          <p:cNvPr id="5" name="Picture 4" descr="C:\Users\sdelfante\Desktop\pic-chef-logo.png"/>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619421" y="1807222"/>
            <a:ext cx="5048579" cy="4962405"/>
          </a:xfrm>
          <a:prstGeom prst="rect">
            <a:avLst/>
          </a:prstGeom>
          <a:noFill/>
          <a:ln>
            <a:noFill/>
          </a:ln>
        </p:spPr>
      </p:pic>
    </p:spTree>
    <p:extLst>
      <p:ext uri="{BB962C8B-B14F-4D97-AF65-F5344CB8AC3E}">
        <p14:creationId xmlns:p14="http://schemas.microsoft.com/office/powerpoint/2010/main" val="73468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
        <p:nvSpPr>
          <p:cNvPr id="14" name="Content Placeholder 3"/>
          <p:cNvSpPr>
            <a:spLocks noGrp="1"/>
          </p:cNvSpPr>
          <p:nvPr>
            <p:ph sz="quarter" idx="13" hasCustomPrompt="1"/>
          </p:nvPr>
        </p:nvSpPr>
        <p:spPr>
          <a:xfrm>
            <a:off x="3499880" y="7502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8" name="Slide Number Placeholder 18"/>
          <p:cNvSpPr>
            <a:spLocks noGrp="1"/>
          </p:cNvSpPr>
          <p:nvPr>
            <p:ph type="sldNum" sz="quarter" idx="14"/>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9"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15-</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738198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Inconsolata"/>
                <a:cs typeface="Inconsolata"/>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cxnSp>
        <p:nvCxnSpPr>
          <p:cNvPr id="5" name="Straight Connector 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6" name="Footer Placeholder 17"/>
          <p:cNvSpPr>
            <a:spLocks noGrp="1"/>
          </p:cNvSpPr>
          <p:nvPr>
            <p:ph type="ftr" sz="quarter" idx="13"/>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18"/>
          <p:cNvSpPr>
            <a:spLocks noGrp="1"/>
          </p:cNvSpPr>
          <p:nvPr>
            <p:ph type="sldNum" sz="quarter" idx="14"/>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8"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15-</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5317678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Inconsolata"/>
                <a:cs typeface="Inconsolata"/>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cxnSp>
        <p:nvCxnSpPr>
          <p:cNvPr id="5" name="Straight Connector 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6" name="Footer Placeholder 17"/>
          <p:cNvSpPr>
            <a:spLocks noGrp="1"/>
          </p:cNvSpPr>
          <p:nvPr>
            <p:ph type="ftr" sz="quarter" idx="13"/>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18"/>
          <p:cNvSpPr>
            <a:spLocks noGrp="1"/>
          </p:cNvSpPr>
          <p:nvPr>
            <p:ph type="sldNum" sz="quarter" idx="14"/>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8"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15-</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9008624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3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cxnSp>
        <p:nvCxnSpPr>
          <p:cNvPr id="14" name="Straight Connector 13"/>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7"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8"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15-</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661992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4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cxnSp>
        <p:nvCxnSpPr>
          <p:cNvPr id="14" name="Straight Connector 13"/>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7"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8"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15-</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499723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cxnSp>
        <p:nvCxnSpPr>
          <p:cNvPr id="3" name="Straight Connector 2"/>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4"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22331624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6"/>
            <a:ext cx="10972800" cy="1337551"/>
          </a:xfrm>
        </p:spPr>
        <p:txBody>
          <a:bodyPr wrap="square" lIns="91440" tIns="91440" rIns="91440" bIns="91440" anchor="ctr" anchorCtr="0">
            <a:noAutofit/>
          </a:bodyPr>
          <a:lstStyle>
            <a:lvl1pPr>
              <a:lnSpc>
                <a:spcPct val="90000"/>
              </a:lnSpc>
              <a:defRPr sz="4800" b="1" spc="0" baseline="0">
                <a:solidFill>
                  <a:schemeClr val="accent1"/>
                </a:solidFill>
              </a:defRPr>
            </a:lvl1pPr>
          </a:lstStyle>
          <a:p>
            <a:r>
              <a:rPr lang="en-US" smtClean="0"/>
              <a:t>Click to edit Master title style</a:t>
            </a:r>
            <a:endParaRPr lang="en-US" dirty="0"/>
          </a:p>
        </p:txBody>
      </p:sp>
      <p:sp>
        <p:nvSpPr>
          <p:cNvPr id="5" name="Subtitle 2"/>
          <p:cNvSpPr>
            <a:spLocks noGrp="1"/>
          </p:cNvSpPr>
          <p:nvPr>
            <p:ph type="subTitle" idx="1"/>
          </p:nvPr>
        </p:nvSpPr>
        <p:spPr bwMode="white">
          <a:xfrm>
            <a:off x="3013752" y="3451138"/>
            <a:ext cx="10972800" cy="554062"/>
          </a:xfrm>
        </p:spPr>
        <p:txBody>
          <a:bodyPr wrap="square" lIns="91440" tIns="91440" rIns="91440" bIns="91440">
            <a:spAutoFit/>
          </a:bodyPr>
          <a:lstStyle>
            <a:lvl1pPr marL="0" indent="0" algn="l">
              <a:lnSpc>
                <a:spcPct val="90000"/>
              </a:lnSpc>
              <a:spcBef>
                <a:spcPts val="0"/>
              </a:spcBef>
              <a:buNone/>
              <a:defRPr sz="2667"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smtClean="0"/>
              <a:t>Click to edit Master subtitle style</a:t>
            </a:r>
            <a:endParaRPr lang="en-US" dirty="0"/>
          </a:p>
        </p:txBody>
      </p:sp>
      <p:sp>
        <p:nvSpPr>
          <p:cNvPr id="9" name="Text Placeholder 7"/>
          <p:cNvSpPr>
            <a:spLocks noGrp="1"/>
          </p:cNvSpPr>
          <p:nvPr>
            <p:ph type="body" sz="quarter" idx="10"/>
          </p:nvPr>
        </p:nvSpPr>
        <p:spPr bwMode="white">
          <a:xfrm>
            <a:off x="3013752" y="4187115"/>
            <a:ext cx="10972800" cy="512897"/>
          </a:xfrm>
        </p:spPr>
        <p:txBody>
          <a:bodyPr wrap="square" lIns="91440" tIns="91440" rIns="91440" bIns="91440">
            <a:spAutoFit/>
          </a:bodyPr>
          <a:lstStyle>
            <a:lvl1pPr marL="0" indent="0">
              <a:buNone/>
              <a:defRPr sz="2133" b="0" baseline="0">
                <a:solidFill>
                  <a:schemeClr val="accent3">
                    <a:lumMod val="50000"/>
                  </a:schemeClr>
                </a:solidFill>
              </a:defRPr>
            </a:lvl1pPr>
            <a:lvl2pPr marL="309026" indent="0">
              <a:buNone/>
              <a:defRPr sz="2133" b="1"/>
            </a:lvl2pPr>
            <a:lvl3pPr marL="609585" indent="0">
              <a:buNone/>
              <a:defRPr sz="2133" b="1"/>
            </a:lvl3pPr>
            <a:lvl4pPr marL="840296" indent="0">
              <a:buNone/>
              <a:defRPr sz="2133" b="1"/>
            </a:lvl4pPr>
            <a:lvl5pPr marL="1068889" indent="0">
              <a:buNone/>
              <a:defRPr sz="2133" b="1"/>
            </a:lvl5pPr>
          </a:lstStyle>
          <a:p>
            <a:pPr lvl="0"/>
            <a:r>
              <a:rPr lang="en-US" smtClean="0"/>
              <a:t>Click to edit Master text styles</a:t>
            </a:r>
          </a:p>
        </p:txBody>
      </p:sp>
      <p:sp>
        <p:nvSpPr>
          <p:cNvPr id="2" name="Footer Placeholder 1"/>
          <p:cNvSpPr>
            <a:spLocks noGrp="1"/>
          </p:cNvSpPr>
          <p:nvPr>
            <p:ph type="ftr" sz="quarter" idx="11"/>
          </p:nvPr>
        </p:nvSpPr>
        <p:spPr/>
        <p:txBody>
          <a:bodyPr/>
          <a:lstStyle/>
          <a:p>
            <a:r>
              <a:rPr lang="en-US" smtClean="0"/>
              <a:t>©2015 Chef Software Inc.</a:t>
            </a:r>
            <a:endParaRPr lang="en-US" dirty="0"/>
          </a:p>
        </p:txBody>
      </p:sp>
      <p:sp>
        <p:nvSpPr>
          <p:cNvPr id="3" name="Slide Number Placeholder 2"/>
          <p:cNvSpPr>
            <a:spLocks noGrp="1"/>
          </p:cNvSpPr>
          <p:nvPr>
            <p:ph type="sldNum" sz="quarter" idx="12"/>
          </p:nvPr>
        </p:nvSpPr>
        <p:spPr/>
        <p:txBody>
          <a:bodyPr/>
          <a:lstStyle/>
          <a:p>
            <a:fld id="{2D3AC244-EF0F-45B5-99B7-04DF836D954E}" type="slidenum">
              <a:rPr lang="en-US" smtClean="0"/>
              <a:t>‹#›</a:t>
            </a:fld>
            <a:endParaRPr lang="en-US" dirty="0"/>
          </a:p>
        </p:txBody>
      </p:sp>
    </p:spTree>
    <p:extLst>
      <p:ext uri="{BB962C8B-B14F-4D97-AF65-F5344CB8AC3E}">
        <p14:creationId xmlns:p14="http://schemas.microsoft.com/office/powerpoint/2010/main" val="974403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Motivation</a:t>
            </a:r>
            <a:endParaRPr lang="en-US" dirty="0"/>
          </a:p>
        </p:txBody>
      </p:sp>
      <p:pic>
        <p:nvPicPr>
          <p:cNvPr id="2" name="Picture 1"/>
          <p:cNvPicPr>
            <a:picLocks noChangeAspect="1"/>
          </p:cNvPicPr>
          <p:nvPr userDrawn="1"/>
        </p:nvPicPr>
        <p:blipFill>
          <a:blip r:embed="rId2"/>
          <a:stretch>
            <a:fillRect/>
          </a:stretch>
        </p:blipFill>
        <p:spPr>
          <a:xfrm>
            <a:off x="13416196" y="489009"/>
            <a:ext cx="2009765" cy="1981852"/>
          </a:xfrm>
          <a:prstGeom prst="rect">
            <a:avLst/>
          </a:prstGeom>
        </p:spPr>
      </p:pic>
      <p:sp>
        <p:nvSpPr>
          <p:cNvPr id="14"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cxnSp>
        <p:nvCxnSpPr>
          <p:cNvPr id="18" name="Straight Connector 1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9"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20"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21"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15-</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97428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Docs">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solidFill>
                <a:schemeClr val="bg1">
                  <a:lumMod val="85000"/>
                </a:schemeClr>
              </a:solidFill>
            </a:endParaRPr>
          </a:p>
        </p:txBody>
      </p:sp>
      <p:sp>
        <p:nvSpPr>
          <p:cNvPr id="17" name="TextBox 16"/>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DOCS</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Let's Check the Docs…</a:t>
            </a:r>
            <a:endParaRPr lang="en-US" dirty="0"/>
          </a:p>
        </p:txBody>
      </p:sp>
      <p:sp>
        <p:nvSpPr>
          <p:cNvPr id="3" name="TextBox 2"/>
          <p:cNvSpPr txBox="1"/>
          <p:nvPr userDrawn="1"/>
        </p:nvSpPr>
        <p:spPr bwMode="white">
          <a:xfrm>
            <a:off x="3311897" y="7582905"/>
            <a:ext cx="1219200" cy="1219200"/>
          </a:xfrm>
          <a:prstGeom prst="rect">
            <a:avLst/>
          </a:prstGeom>
        </p:spPr>
        <p:txBody>
          <a:bodyPr vert="horz" wrap="none" lIns="121920" tIns="121920" rIns="121920" bIns="121920" rtlCol="0">
            <a:normAutofit/>
          </a:bodyPr>
          <a:lstStyle/>
          <a:p>
            <a:endParaRPr lang="en-US" sz="3200" dirty="0" smtClean="0"/>
          </a:p>
        </p:txBody>
      </p:sp>
      <p:pic>
        <p:nvPicPr>
          <p:cNvPr id="18" name="Picture 17"/>
          <p:cNvPicPr>
            <a:picLocks noChangeAspect="1"/>
          </p:cNvPicPr>
          <p:nvPr userDrawn="1"/>
        </p:nvPicPr>
        <p:blipFill>
          <a:blip r:embed="rId2"/>
          <a:stretch>
            <a:fillRect/>
          </a:stretch>
        </p:blipFill>
        <p:spPr>
          <a:xfrm>
            <a:off x="13745979" y="839919"/>
            <a:ext cx="1596551" cy="1596551"/>
          </a:xfrm>
          <a:prstGeom prst="rect">
            <a:avLst/>
          </a:prstGeom>
        </p:spPr>
      </p:pic>
      <p:sp>
        <p:nvSpPr>
          <p:cNvPr id="12"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An excerpt from the docs that someone has so lovingly written … regurgitated here in snappy bullet points or maybe an excerpt or a synopsis.</a:t>
            </a:r>
          </a:p>
        </p:txBody>
      </p:sp>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3" name="Slide Number Placeholder 18"/>
          <p:cNvSpPr>
            <a:spLocks noGrp="1"/>
          </p:cNvSpPr>
          <p:nvPr>
            <p:ph type="sldNum" sz="quarter" idx="14"/>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15-</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128039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Sub-section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Description</a:t>
            </a:r>
          </a:p>
        </p:txBody>
      </p:sp>
      <p:cxnSp>
        <p:nvCxnSpPr>
          <p:cNvPr id="5" name="Straight Connector 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8"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9"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15-</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4186250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ab  - Objectiv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LAB</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9" name="TextBox 18"/>
          <p:cNvSpPr txBox="1"/>
          <p:nvPr userDrawn="1"/>
        </p:nvSpPr>
        <p:spPr bwMode="white">
          <a:xfrm>
            <a:off x="2925924" y="5316750"/>
            <a:ext cx="11018907" cy="1631135"/>
          </a:xfrm>
          <a:prstGeom prst="rect">
            <a:avLst/>
          </a:prstGeom>
        </p:spPr>
        <p:txBody>
          <a:bodyPr vert="horz" wrap="square" lIns="121920" tIns="121920" rIns="121920" bIns="121920" rtlCol="0">
            <a:normAutofit/>
          </a:bodyPr>
          <a:lstStyle/>
          <a:p>
            <a:endParaRPr lang="en-US" sz="3200" dirty="0" smtClean="0"/>
          </a:p>
        </p:txBody>
      </p:sp>
      <p:sp>
        <p:nvSpPr>
          <p:cNvPr id="25" name="TextBox 24"/>
          <p:cNvSpPr txBox="1"/>
          <p:nvPr userDrawn="1"/>
        </p:nvSpPr>
        <p:spPr bwMode="white">
          <a:xfrm>
            <a:off x="2228684" y="5129978"/>
            <a:ext cx="11778401" cy="784439"/>
          </a:xfrm>
          <a:prstGeom prst="rect">
            <a:avLst/>
          </a:prstGeom>
        </p:spPr>
        <p:txBody>
          <a:bodyPr vert="horz" wrap="square" lIns="121920" tIns="121920" rIns="121920" bIns="121920" rtlCol="0">
            <a:normAutofit/>
          </a:bodyPr>
          <a:lstStyle/>
          <a:p>
            <a:r>
              <a:rPr lang="en-US" sz="3200" b="1" dirty="0" smtClean="0"/>
              <a:t>Objective:</a:t>
            </a:r>
            <a:endParaRPr lang="en-US" sz="3200" b="1" dirty="0"/>
          </a:p>
        </p:txBody>
      </p:sp>
      <p:sp>
        <p:nvSpPr>
          <p:cNvPr id="9" name="Text Placeholder 8"/>
          <p:cNvSpPr>
            <a:spLocks noGrp="1"/>
          </p:cNvSpPr>
          <p:nvPr>
            <p:ph type="body" sz="quarter" idx="10" hasCustomPrompt="1"/>
          </p:nvPr>
        </p:nvSpPr>
        <p:spPr>
          <a:xfrm>
            <a:off x="3012273" y="5989430"/>
            <a:ext cx="11318532" cy="1854956"/>
          </a:xfrm>
        </p:spPr>
        <p:txBody>
          <a:bodyPr>
            <a:normAutofit/>
          </a:bodyPr>
          <a:lstStyle>
            <a:lvl1pPr marL="0" indent="0">
              <a:buFont typeface="+mj-lt"/>
              <a:buNone/>
              <a:defRPr sz="2400" baseline="0"/>
            </a:lvl1pPr>
          </a:lstStyle>
          <a:p>
            <a:pPr lvl="0"/>
            <a:r>
              <a:rPr lang="en-US" dirty="0" smtClean="0"/>
              <a:t>A concrete list of steps to accomplish.</a:t>
            </a:r>
          </a:p>
          <a:p>
            <a:pPr lvl="0"/>
            <a:endParaRPr lang="en-US" dirty="0" smtClean="0"/>
          </a:p>
          <a:p>
            <a:pPr lvl="0"/>
            <a:r>
              <a:rPr lang="en-US" dirty="0" smtClean="0"/>
              <a:t>One</a:t>
            </a:r>
          </a:p>
          <a:p>
            <a:pPr lvl="0"/>
            <a:r>
              <a:rPr lang="en-US" dirty="0" smtClean="0"/>
              <a:t>Two</a:t>
            </a:r>
          </a:p>
        </p:txBody>
      </p:sp>
      <p:sp>
        <p:nvSpPr>
          <p:cNvPr id="13" name="Content Placeholder 12"/>
          <p:cNvSpPr>
            <a:spLocks noGrp="1"/>
          </p:cNvSpPr>
          <p:nvPr>
            <p:ph sz="quarter" idx="11" hasCustomPrompt="1"/>
          </p:nvPr>
        </p:nvSpPr>
        <p:spPr>
          <a:xfrm>
            <a:off x="3017561" y="3462898"/>
            <a:ext cx="11319040" cy="1528233"/>
          </a:xfrm>
        </p:spPr>
        <p:txBody>
          <a:bodyPr anchor="ctr">
            <a:normAutofit/>
          </a:bodyPr>
          <a:lstStyle>
            <a:lvl1pPr marL="121917" indent="0">
              <a:spcBef>
                <a:spcPts val="800"/>
              </a:spcBef>
              <a:buNone/>
              <a:defRPr sz="3733" i="1" baseline="0">
                <a:solidFill>
                  <a:schemeClr val="bg1">
                    <a:lumMod val="50000"/>
                  </a:schemeClr>
                </a:solidFill>
              </a:defRPr>
            </a:lvl1pPr>
          </a:lstStyle>
          <a:p>
            <a:pPr lvl="0"/>
            <a:r>
              <a:rPr lang="en-US" dirty="0" smtClean="0"/>
              <a:t>Should I use a leading question that gives an overview of the lab?</a:t>
            </a:r>
            <a:endParaRPr lang="en-US" dirty="0"/>
          </a:p>
        </p:txBody>
      </p:sp>
      <p:pic>
        <p:nvPicPr>
          <p:cNvPr id="30" name="Picture 29"/>
          <p:cNvPicPr>
            <a:picLocks noChangeAspect="1"/>
          </p:cNvPicPr>
          <p:nvPr userDrawn="1"/>
        </p:nvPicPr>
        <p:blipFill>
          <a:blip r:embed="rId2"/>
          <a:stretch>
            <a:fillRect/>
          </a:stretch>
        </p:blipFill>
        <p:spPr>
          <a:xfrm>
            <a:off x="12771610" y="551454"/>
            <a:ext cx="3118372" cy="3162292"/>
          </a:xfrm>
          <a:prstGeom prst="rect">
            <a:avLst/>
          </a:prstGeom>
        </p:spPr>
      </p:pic>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15-</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73754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ab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8" name="Picture 7"/>
          <p:cNvPicPr>
            <a:picLocks noChangeAspect="1"/>
          </p:cNvPicPr>
          <p:nvPr userDrawn="1"/>
        </p:nvPicPr>
        <p:blipFill>
          <a:blip r:embed="rId2"/>
          <a:stretch>
            <a:fillRect/>
          </a:stretch>
        </p:blipFill>
        <p:spPr>
          <a:xfrm>
            <a:off x="13986552" y="551454"/>
            <a:ext cx="1903430" cy="1930238"/>
          </a:xfrm>
          <a:prstGeom prst="rect">
            <a:avLst/>
          </a:prstGeom>
        </p:spPr>
      </p:pic>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15-</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858558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Exercis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Exercise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15-</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pic>
        <p:nvPicPr>
          <p:cNvPr id="15" name="Picture 14"/>
          <p:cNvPicPr>
            <a:picLocks noChangeAspect="1"/>
          </p:cNvPicPr>
          <p:nvPr userDrawn="1"/>
        </p:nvPicPr>
        <p:blipFill>
          <a:blip r:embed="rId2"/>
          <a:stretch>
            <a:fillRect/>
          </a:stretch>
        </p:blipFill>
        <p:spPr>
          <a:xfrm>
            <a:off x="13416196" y="489009"/>
            <a:ext cx="2009765" cy="1981852"/>
          </a:xfrm>
          <a:prstGeom prst="rect">
            <a:avLst/>
          </a:prstGeom>
        </p:spPr>
      </p:pic>
    </p:spTree>
    <p:extLst>
      <p:ext uri="{BB962C8B-B14F-4D97-AF65-F5344CB8AC3E}">
        <p14:creationId xmlns:p14="http://schemas.microsoft.com/office/powerpoint/2010/main" val="33615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COMMIT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Commit Your Work</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latin typeface="Inconsolata"/>
                <a:cs typeface="Inconsolata"/>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err="1" smtClean="0"/>
              <a:t>git</a:t>
            </a:r>
            <a:r>
              <a:rPr lang="en-US" dirty="0" smtClean="0"/>
              <a:t> add .</a:t>
            </a:r>
          </a:p>
          <a:p>
            <a:r>
              <a:rPr lang="en-US" dirty="0" err="1" smtClean="0"/>
              <a:t>git</a:t>
            </a:r>
            <a:r>
              <a:rPr lang="en-US" dirty="0" smtClean="0"/>
              <a:t> commit -m "message"</a:t>
            </a:r>
          </a:p>
        </p:txBody>
      </p:sp>
      <p:pic>
        <p:nvPicPr>
          <p:cNvPr id="3" name="Picture 2"/>
          <p:cNvPicPr>
            <a:picLocks noChangeAspect="1"/>
          </p:cNvPicPr>
          <p:nvPr userDrawn="1"/>
        </p:nvPicPr>
        <p:blipFill>
          <a:blip r:embed="rId2"/>
          <a:stretch>
            <a:fillRect/>
          </a:stretch>
        </p:blipFill>
        <p:spPr>
          <a:xfrm>
            <a:off x="13170632" y="298921"/>
            <a:ext cx="2608891" cy="3478521"/>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15-</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97371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roblem and Success">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sp>
        <p:nvSpPr>
          <p:cNvPr id="12" name="Title 1"/>
          <p:cNvSpPr txBox="1">
            <a:spLocks/>
          </p:cNvSpPr>
          <p:nvPr userDrawn="1"/>
        </p:nvSpPr>
        <p:spPr bwMode="white">
          <a:xfrm>
            <a:off x="8236089"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Success</a:t>
            </a:r>
            <a:endParaRPr lang="en-US" sz="5867" dirty="0"/>
          </a:p>
        </p:txBody>
      </p:sp>
      <p:sp>
        <p:nvSpPr>
          <p:cNvPr id="13" name="Title 1"/>
          <p:cNvSpPr txBox="1">
            <a:spLocks/>
          </p:cNvSpPr>
          <p:nvPr userDrawn="1"/>
        </p:nvSpPr>
        <p:spPr bwMode="white">
          <a:xfrm>
            <a:off x="622767"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Problem</a:t>
            </a:r>
            <a:endParaRPr lang="en-US" sz="5867" dirty="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60729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5" hasCustomPrompt="1"/>
          </p:nvPr>
        </p:nvSpPr>
        <p:spPr>
          <a:xfrm>
            <a:off x="593330" y="268017"/>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Pros</a:t>
            </a:r>
            <a:endParaRPr lang="en-US" dirty="0"/>
          </a:p>
        </p:txBody>
      </p:sp>
      <p:sp>
        <p:nvSpPr>
          <p:cNvPr id="19" name="Text Placeholder 14"/>
          <p:cNvSpPr>
            <a:spLocks noGrp="1"/>
          </p:cNvSpPr>
          <p:nvPr>
            <p:ph type="body" sz="quarter" idx="16" hasCustomPrompt="1"/>
          </p:nvPr>
        </p:nvSpPr>
        <p:spPr>
          <a:xfrm>
            <a:off x="8204722" y="259541"/>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Cons</a:t>
            </a:r>
            <a:endParaRPr lang="en-US" dirty="0"/>
          </a:p>
        </p:txBody>
      </p:sp>
    </p:spTree>
    <p:extLst>
      <p:ext uri="{BB962C8B-B14F-4D97-AF65-F5344CB8AC3E}">
        <p14:creationId xmlns:p14="http://schemas.microsoft.com/office/powerpoint/2010/main" val="35997061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8" name="Rectangle 7"/>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9" name="TextBox 8"/>
          <p:cNvSpPr txBox="1"/>
          <p:nvPr userDrawn="1"/>
        </p:nvSpPr>
        <p:spPr bwMode="white">
          <a:xfrm>
            <a:off x="136959" y="488145"/>
            <a:ext cx="15028044"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pic>
        <p:nvPicPr>
          <p:cNvPr id="2" name="Picture 1"/>
          <p:cNvPicPr>
            <a:picLocks noChangeAspect="1"/>
          </p:cNvPicPr>
          <p:nvPr userDrawn="1"/>
        </p:nvPicPr>
        <p:blipFill>
          <a:blip r:embed="rId2"/>
          <a:stretch>
            <a:fillRect/>
          </a:stretch>
        </p:blipFill>
        <p:spPr>
          <a:xfrm>
            <a:off x="11716438" y="318789"/>
            <a:ext cx="4174037" cy="3246473"/>
          </a:xfrm>
          <a:prstGeom prst="rect">
            <a:avLst/>
          </a:prstGeom>
        </p:spPr>
      </p:pic>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Discussion</a:t>
            </a:r>
            <a:endParaRPr lang="en-US" dirty="0"/>
          </a:p>
        </p:txBody>
      </p:sp>
      <p:sp>
        <p:nvSpPr>
          <p:cNvPr id="7" name="Subtitle 2"/>
          <p:cNvSpPr>
            <a:spLocks noGrp="1"/>
          </p:cNvSpPr>
          <p:nvPr>
            <p:ph type="subTitle" idx="1" hasCustomPrompt="1"/>
          </p:nvPr>
        </p:nvSpPr>
        <p:spPr bwMode="white">
          <a:xfrm>
            <a:off x="3013753" y="3505071"/>
            <a:ext cx="10974132" cy="2544287"/>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About what …</a:t>
            </a:r>
          </a:p>
          <a:p>
            <a:r>
              <a:rPr lang="en-US" dirty="0" smtClean="0"/>
              <a:t>About this …</a:t>
            </a:r>
          </a:p>
          <a:p>
            <a:r>
              <a:rPr lang="en-US" dirty="0" smtClean="0"/>
              <a:t>Something about …</a:t>
            </a:r>
          </a:p>
          <a:p>
            <a:r>
              <a:rPr lang="en-US" dirty="0" smtClean="0"/>
              <a:t>And maybe another about?</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15-</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02719" y="366109"/>
            <a:ext cx="11271033"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DISCUSSION</a:t>
            </a:r>
          </a:p>
        </p:txBody>
      </p:sp>
    </p:spTree>
    <p:extLst>
      <p:ext uri="{BB962C8B-B14F-4D97-AF65-F5344CB8AC3E}">
        <p14:creationId xmlns:p14="http://schemas.microsoft.com/office/powerpoint/2010/main" val="241019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9056"/>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609601" y="1524000"/>
            <a:ext cx="14938964" cy="7010400"/>
          </a:xfrm>
          <a:prstGeom prst="rect">
            <a:avLst/>
          </a:prstGeom>
        </p:spPr>
        <p:txBody>
          <a:bodyPr vert="horz" wrap="square"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5384800" y="8475134"/>
            <a:ext cx="5486400"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r>
              <a:rPr lang="en-US" dirty="0" smtClean="0"/>
              <a:t>©2015 Chef Software Inc.</a:t>
            </a:r>
            <a:endParaRPr lang="en-US" dirty="0"/>
          </a:p>
        </p:txBody>
      </p:sp>
      <p:sp>
        <p:nvSpPr>
          <p:cNvPr id="6" name="Slide Number Placeholder 5"/>
          <p:cNvSpPr>
            <a:spLocks noGrp="1"/>
          </p:cNvSpPr>
          <p:nvPr>
            <p:ph type="sldNum" sz="quarter" idx="4"/>
          </p:nvPr>
        </p:nvSpPr>
        <p:spPr>
          <a:xfrm>
            <a:off x="11480800" y="8475134"/>
            <a:ext cx="3657600" cy="486833"/>
          </a:xfrm>
          <a:prstGeom prst="rect">
            <a:avLst/>
          </a:prstGeom>
        </p:spPr>
        <p:txBody>
          <a:bodyPr vert="horz" lIns="91440" tIns="45720" rIns="91440" bIns="45720" rtlCol="0" anchor="ctr"/>
          <a:lstStyle>
            <a:lvl1pPr algn="r">
              <a:defRPr sz="1600">
                <a:solidFill>
                  <a:schemeClr val="tx1">
                    <a:tint val="75000"/>
                  </a:schemeClr>
                </a:solidFill>
              </a:defRPr>
            </a:lvl1pPr>
          </a:lstStyle>
          <a:p>
            <a:fld id="{2D3AC244-EF0F-45B5-99B7-04DF836D954E}" type="slidenum">
              <a:rPr lang="en-US" smtClean="0"/>
              <a:t>‹#›</a:t>
            </a:fld>
            <a:endParaRPr lang="en-US" dirty="0"/>
          </a:p>
        </p:txBody>
      </p:sp>
      <p:pic>
        <p:nvPicPr>
          <p:cNvPr id="7" name="Picture 6"/>
          <p:cNvPicPr>
            <a:picLocks noChangeAspect="1"/>
          </p:cNvPicPr>
          <p:nvPr userDrawn="1"/>
        </p:nvPicPr>
        <p:blipFill>
          <a:blip r:embed="rId23" cstate="print">
            <a:extLst>
              <a:ext uri="{28A0092B-C50C-407E-A947-70E740481C1C}">
                <a14:useLocalDpi xmlns:a14="http://schemas.microsoft.com/office/drawing/2010/main" val="0"/>
              </a:ext>
            </a:extLst>
          </a:blip>
          <a:stretch>
            <a:fillRect/>
          </a:stretch>
        </p:blipFill>
        <p:spPr>
          <a:xfrm>
            <a:off x="15142979" y="8178791"/>
            <a:ext cx="950463" cy="1039591"/>
          </a:xfrm>
          <a:prstGeom prst="rect">
            <a:avLst/>
          </a:prstGeom>
        </p:spPr>
      </p:pic>
    </p:spTree>
    <p:extLst>
      <p:ext uri="{BB962C8B-B14F-4D97-AF65-F5344CB8AC3E}">
        <p14:creationId xmlns:p14="http://schemas.microsoft.com/office/powerpoint/2010/main" val="3254862669"/>
      </p:ext>
    </p:extLst>
  </p:cSld>
  <p:clrMap bg1="lt1" tx1="dk1" bg2="lt2" tx2="dk2" accent1="accent1" accent2="accent2" accent3="accent3" accent4="accent4" accent5="accent5" accent6="accent6" hlink="hlink" folHlink="folHlink"/>
  <p:sldLayoutIdLst>
    <p:sldLayoutId id="2147483789" r:id="rId1"/>
    <p:sldLayoutId id="2147483775" r:id="rId2"/>
    <p:sldLayoutId id="2147483781" r:id="rId3"/>
    <p:sldLayoutId id="2147483768" r:id="rId4"/>
    <p:sldLayoutId id="2147483782" r:id="rId5"/>
    <p:sldLayoutId id="2147483785" r:id="rId6"/>
    <p:sldLayoutId id="2147483770" r:id="rId7"/>
    <p:sldLayoutId id="2147483774" r:id="rId8"/>
    <p:sldLayoutId id="2147483771" r:id="rId9"/>
    <p:sldLayoutId id="2147483779" r:id="rId10"/>
    <p:sldLayoutId id="2147483767" r:id="rId11"/>
    <p:sldLayoutId id="2147483723" r:id="rId12"/>
    <p:sldLayoutId id="2147483795" r:id="rId13"/>
    <p:sldLayoutId id="2147483801" r:id="rId14"/>
    <p:sldLayoutId id="2147483802" r:id="rId15"/>
    <p:sldLayoutId id="2147483804" r:id="rId16"/>
    <p:sldLayoutId id="2147483805" r:id="rId17"/>
    <p:sldLayoutId id="2147483808" r:id="rId18"/>
    <p:sldLayoutId id="2147483809" r:id="rId19"/>
    <p:sldLayoutId id="2147483810" r:id="rId20"/>
    <p:sldLayoutId id="2147483811" r:id="rId2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dt="0"/>
  <p:txStyles>
    <p:title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p:titleStyle>
    <p:body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5120" userDrawn="1">
          <p15:clr>
            <a:srgbClr val="F26B43"/>
          </p15:clr>
        </p15:guide>
        <p15:guide id="2" orient="horz" pos="2880" userDrawn="1">
          <p15:clr>
            <a:srgbClr val="F26B43"/>
          </p15:clr>
        </p15:guide>
        <p15:guide id="3" orient="horz" pos="384" userDrawn="1">
          <p15:clr>
            <a:srgbClr val="F26B43"/>
          </p15:clr>
        </p15:guide>
        <p15:guide id="4" orient="horz" pos="5376" userDrawn="1">
          <p15:clr>
            <a:srgbClr val="F26B43"/>
          </p15:clr>
        </p15:guide>
        <p15:guide id="5" pos="427" userDrawn="1">
          <p15:clr>
            <a:srgbClr val="F26B43"/>
          </p15:clr>
        </p15:guide>
        <p15:guide id="6" pos="9813" userDrawn="1">
          <p15:clr>
            <a:srgbClr val="F26B43"/>
          </p15:clr>
        </p15:guide>
        <p15:guide id="7" orient="horz" pos="1152" userDrawn="1">
          <p15:clr>
            <a:srgbClr val="F26B43"/>
          </p15:clr>
        </p15:guide>
        <p15:guide id="8" orient="horz" pos="4768" userDrawn="1">
          <p15:clr>
            <a:srgbClr val="F26B43"/>
          </p15:clr>
        </p15:guide>
        <p15:guide id="9" orient="horz" pos="1536"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9.xml"/></Relationships>
</file>

<file path=ppt/slides/_rels/slide10.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0.xml"/><Relationship Id="rId1" Type="http://schemas.openxmlformats.org/officeDocument/2006/relationships/slideLayout" Target="../slideLayouts/slideLayout21.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1.xml"/></Relationships>
</file>

<file path=ppt/slides/_rels/slide12.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12.xml"/><Relationship Id="rId1" Type="http://schemas.openxmlformats.org/officeDocument/2006/relationships/slideLayout" Target="../slideLayouts/slideLayout21.xml"/><Relationship Id="rId4" Type="http://schemas.openxmlformats.org/officeDocument/2006/relationships/hyperlink" Target="https://github.com/chef/chef-community-irc-meetings"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21.xml"/><Relationship Id="rId4" Type="http://schemas.openxmlformats.org/officeDocument/2006/relationships/hyperlink" Target="https://www.chef.io/chefconf/"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21.xml"/><Relationship Id="rId4" Type="http://schemas.openxmlformats.org/officeDocument/2006/relationships/hyperlink" Target="https://www.chef.io/summit/"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notesSlide" Target="../notesSlides/notesSlide7.xml"/><Relationship Id="rId1" Type="http://schemas.openxmlformats.org/officeDocument/2006/relationships/slideLayout" Target="../slideLayouts/slideLayout21.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1.xml"/></Relationships>
</file>

<file path=ppt/slides/_rels/slide9.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9.xml"/><Relationship Id="rId1" Type="http://schemas.openxmlformats.org/officeDocument/2006/relationships/slideLayout" Target="../slideLayouts/slideLayout21.xml"/><Relationship Id="rId4" Type="http://schemas.openxmlformats.org/officeDocument/2006/relationships/hyperlink" Target="https://www.youtube.com/user/getchef/playlists"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bwMode="auto"/>
        <p:txBody>
          <a:bodyPr/>
          <a:lstStyle/>
          <a:p>
            <a:r>
              <a:rPr lang="en-US" dirty="0" smtClean="0"/>
              <a:t>Further Resources</a:t>
            </a:r>
            <a:endParaRPr lang="en-US" dirty="0"/>
          </a:p>
        </p:txBody>
      </p:sp>
      <p:sp>
        <p:nvSpPr>
          <p:cNvPr id="3" name="Subtitle 2"/>
          <p:cNvSpPr>
            <a:spLocks noGrp="1"/>
          </p:cNvSpPr>
          <p:nvPr>
            <p:ph type="subTitle" idx="1"/>
          </p:nvPr>
        </p:nvSpPr>
        <p:spPr bwMode="auto">
          <a:xfrm>
            <a:off x="3013752" y="3451138"/>
            <a:ext cx="10972800" cy="560884"/>
          </a:xfrm>
        </p:spPr>
        <p:txBody>
          <a:bodyPr/>
          <a:lstStyle/>
          <a:p>
            <a:r>
              <a:rPr lang="en-US" dirty="0" smtClean="0"/>
              <a:t>Other Places to Talk About, Practice, and Learn Chef</a:t>
            </a:r>
            <a:endParaRPr lang="en-US" dirty="0"/>
          </a:p>
        </p:txBody>
      </p:sp>
      <p:sp>
        <p:nvSpPr>
          <p:cNvPr id="7" name="Footer Placeholder 2"/>
          <p:cNvSpPr>
            <a:spLocks noGrp="1"/>
          </p:cNvSpPr>
          <p:nvPr>
            <p:ph type="ftr" sz="quarter" idx="10"/>
          </p:nvPr>
        </p:nvSpPr>
        <p:spPr>
          <a:xfrm>
            <a:off x="324400" y="8594297"/>
            <a:ext cx="5681953" cy="430887"/>
          </a:xfrm>
        </p:spPr>
        <p:txBody>
          <a:bodyPr/>
          <a:lstStyle/>
          <a:p>
            <a:pPr algn="l"/>
            <a:r>
              <a:rPr lang="en-US" sz="1600" dirty="0">
                <a:solidFill>
                  <a:srgbClr val="7D868C"/>
                </a:solidFill>
              </a:rPr>
              <a:t>©2015 Chef Software Inc.</a:t>
            </a:r>
          </a:p>
        </p:txBody>
      </p:sp>
    </p:spTree>
    <p:extLst>
      <p:ext uri="{BB962C8B-B14F-4D97-AF65-F5344CB8AC3E}">
        <p14:creationId xmlns:p14="http://schemas.microsoft.com/office/powerpoint/2010/main" val="1016294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ss-logo.jpg"/>
          <p:cNvPicPr>
            <a:picLocks noChangeAspect="1"/>
          </p:cNvPicPr>
          <p:nvPr/>
        </p:nvPicPr>
        <p:blipFill>
          <a:blip r:embed="rId3">
            <a:alphaModFix amt="60000"/>
            <a:extLst>
              <a:ext uri="{28A0092B-C50C-407E-A947-70E740481C1C}">
                <a14:useLocalDpi xmlns:a14="http://schemas.microsoft.com/office/drawing/2010/main" val="0"/>
              </a:ext>
            </a:extLst>
          </a:blip>
          <a:stretch>
            <a:fillRect/>
          </a:stretch>
        </p:blipFill>
        <p:spPr>
          <a:xfrm>
            <a:off x="8382000" y="136769"/>
            <a:ext cx="7913076" cy="7971692"/>
          </a:xfrm>
          <a:prstGeom prst="rect">
            <a:avLst/>
          </a:prstGeom>
        </p:spPr>
      </p:pic>
      <p:sp>
        <p:nvSpPr>
          <p:cNvPr id="4" name="Title 3"/>
          <p:cNvSpPr>
            <a:spLocks noGrp="1"/>
          </p:cNvSpPr>
          <p:nvPr>
            <p:ph type="ctrTitle"/>
          </p:nvPr>
        </p:nvSpPr>
        <p:spPr>
          <a:xfrm>
            <a:off x="336984" y="2340019"/>
            <a:ext cx="10972800" cy="852712"/>
          </a:xfrm>
        </p:spPr>
        <p:txBody>
          <a:bodyPr>
            <a:normAutofit fontScale="90000"/>
          </a:bodyPr>
          <a:lstStyle/>
          <a:p>
            <a:r>
              <a:rPr lang="en-US" dirty="0" err="1" smtClean="0"/>
              <a:t>theshipshow.com</a:t>
            </a:r>
            <a:endParaRPr lang="en-US" dirty="0"/>
          </a:p>
        </p:txBody>
      </p:sp>
      <p:sp>
        <p:nvSpPr>
          <p:cNvPr id="7" name="Footer Placeholder 6"/>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8" name="Slide Number Placeholder 7"/>
          <p:cNvSpPr>
            <a:spLocks noGrp="1"/>
          </p:cNvSpPr>
          <p:nvPr>
            <p:ph type="sldNum" sz="quarter" idx="13"/>
          </p:nvPr>
        </p:nvSpPr>
        <p:spPr/>
        <p:txBody>
          <a:bodyPr/>
          <a:lstStyle/>
          <a:p>
            <a:fld id="{D3C6E21F-9381-4880-84FB-1E73165A9E9D}" type="slidenum">
              <a:rPr lang="en-US" smtClean="0"/>
              <a:pPr/>
              <a:t>10</a:t>
            </a:fld>
            <a:endParaRPr lang="en-US" dirty="0"/>
          </a:p>
        </p:txBody>
      </p:sp>
    </p:spTree>
    <p:extLst>
      <p:ext uri="{BB962C8B-B14F-4D97-AF65-F5344CB8AC3E}">
        <p14:creationId xmlns:p14="http://schemas.microsoft.com/office/powerpoint/2010/main" val="801608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dirty="0" err="1" smtClean="0"/>
              <a:t>foodfightshow.org</a:t>
            </a:r>
            <a:endParaRPr lang="en-US" dirty="0"/>
          </a:p>
        </p:txBody>
      </p:sp>
      <p:sp>
        <p:nvSpPr>
          <p:cNvPr id="7" name="Footer Placeholder 6"/>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8" name="Slide Number Placeholder 7"/>
          <p:cNvSpPr>
            <a:spLocks noGrp="1"/>
          </p:cNvSpPr>
          <p:nvPr>
            <p:ph type="sldNum" sz="quarter" idx="13"/>
          </p:nvPr>
        </p:nvSpPr>
        <p:spPr/>
        <p:txBody>
          <a:bodyPr/>
          <a:lstStyle/>
          <a:p>
            <a:fld id="{D3C6E21F-9381-4880-84FB-1E73165A9E9D}" type="slidenum">
              <a:rPr lang="en-US" smtClean="0"/>
              <a:pPr/>
              <a:t>11</a:t>
            </a:fld>
            <a:endParaRPr lang="en-US" dirty="0"/>
          </a:p>
        </p:txBody>
      </p:sp>
      <p:pic>
        <p:nvPicPr>
          <p:cNvPr id="3" name="Picture 2"/>
          <p:cNvPicPr>
            <a:picLocks noChangeAspect="1"/>
          </p:cNvPicPr>
          <p:nvPr/>
        </p:nvPicPr>
        <p:blipFill>
          <a:blip r:embed="rId3"/>
          <a:stretch>
            <a:fillRect/>
          </a:stretch>
        </p:blipFill>
        <p:spPr>
          <a:xfrm>
            <a:off x="2767946" y="3556000"/>
            <a:ext cx="10268548" cy="4298462"/>
          </a:xfrm>
          <a:prstGeom prst="rect">
            <a:avLst/>
          </a:prstGeom>
        </p:spPr>
      </p:pic>
    </p:spTree>
    <p:extLst>
      <p:ext uri="{BB962C8B-B14F-4D97-AF65-F5344CB8AC3E}">
        <p14:creationId xmlns:p14="http://schemas.microsoft.com/office/powerpoint/2010/main" val="1134946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12919365" y="299527"/>
            <a:ext cx="3064843" cy="2341199"/>
          </a:xfrm>
          <a:prstGeom prst="rect">
            <a:avLst/>
          </a:prstGeom>
        </p:spPr>
      </p:pic>
      <p:sp>
        <p:nvSpPr>
          <p:cNvPr id="2" name="Title 1"/>
          <p:cNvSpPr>
            <a:spLocks noGrp="1"/>
          </p:cNvSpPr>
          <p:nvPr>
            <p:ph type="ctrTitle"/>
          </p:nvPr>
        </p:nvSpPr>
        <p:spPr>
          <a:xfrm>
            <a:off x="2759758" y="2496327"/>
            <a:ext cx="10972800" cy="852712"/>
          </a:xfrm>
        </p:spPr>
        <p:txBody>
          <a:bodyPr>
            <a:normAutofit fontScale="90000"/>
          </a:bodyPr>
          <a:lstStyle/>
          <a:p>
            <a:r>
              <a:rPr lang="en-US" dirty="0" smtClean="0"/>
              <a:t>Chef Developers' IRC Meeting</a:t>
            </a:r>
            <a:endParaRPr lang="en-US" dirty="0"/>
          </a:p>
        </p:txBody>
      </p:sp>
      <p:sp>
        <p:nvSpPr>
          <p:cNvPr id="4" name="TextBox 3"/>
          <p:cNvSpPr txBox="1"/>
          <p:nvPr/>
        </p:nvSpPr>
        <p:spPr bwMode="white">
          <a:xfrm>
            <a:off x="3551927" y="4406598"/>
            <a:ext cx="8402561" cy="581111"/>
          </a:xfrm>
          <a:prstGeom prst="rect">
            <a:avLst/>
          </a:prstGeom>
        </p:spPr>
        <p:txBody>
          <a:bodyPr vert="horz" wrap="none" lIns="121920" tIns="121920" rIns="121920" bIns="121920" rtlCol="0">
            <a:normAutofit fontScale="85000" lnSpcReduction="20000"/>
          </a:bodyPr>
          <a:lstStyle/>
          <a:p>
            <a:pPr algn="ctr"/>
            <a:r>
              <a:rPr lang="en-US" sz="3200" dirty="0">
                <a:hlinkClick r:id="rId4"/>
              </a:rPr>
              <a:t>https://</a:t>
            </a:r>
            <a:r>
              <a:rPr lang="en-US" sz="3200" dirty="0" smtClean="0">
                <a:hlinkClick r:id="rId4"/>
              </a:rPr>
              <a:t>github.com/chef/chef-community-irc-meetings</a:t>
            </a:r>
            <a:endParaRPr lang="en-US" sz="3200" dirty="0" smtClean="0"/>
          </a:p>
          <a:p>
            <a:pPr algn="ctr"/>
            <a:endParaRPr lang="en-US" sz="3200" dirty="0"/>
          </a:p>
        </p:txBody>
      </p:sp>
      <p:sp>
        <p:nvSpPr>
          <p:cNvPr id="8" name="Footer Placeholder 7"/>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9" name="Slide Number Placeholder 8"/>
          <p:cNvSpPr>
            <a:spLocks noGrp="1"/>
          </p:cNvSpPr>
          <p:nvPr>
            <p:ph type="sldNum" sz="quarter" idx="13"/>
          </p:nvPr>
        </p:nvSpPr>
        <p:spPr/>
        <p:txBody>
          <a:bodyPr/>
          <a:lstStyle/>
          <a:p>
            <a:fld id="{D3C6E21F-9381-4880-84FB-1E73165A9E9D}" type="slidenum">
              <a:rPr lang="en-US" smtClean="0"/>
              <a:pPr/>
              <a:t>12</a:t>
            </a:fld>
            <a:endParaRPr lang="en-US" dirty="0"/>
          </a:p>
        </p:txBody>
      </p:sp>
    </p:spTree>
    <p:extLst>
      <p:ext uri="{BB962C8B-B14F-4D97-AF65-F5344CB8AC3E}">
        <p14:creationId xmlns:p14="http://schemas.microsoft.com/office/powerpoint/2010/main" val="1207413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0" y="19538"/>
            <a:ext cx="16256000" cy="8119058"/>
          </a:xfrm>
          <a:prstGeom prst="rect">
            <a:avLst/>
          </a:prstGeom>
        </p:spPr>
      </p:pic>
      <p:sp>
        <p:nvSpPr>
          <p:cNvPr id="4" name="TextBox 3"/>
          <p:cNvSpPr txBox="1"/>
          <p:nvPr/>
        </p:nvSpPr>
        <p:spPr bwMode="white">
          <a:xfrm>
            <a:off x="3962231" y="7376442"/>
            <a:ext cx="8402561" cy="581111"/>
          </a:xfrm>
          <a:prstGeom prst="rect">
            <a:avLst/>
          </a:prstGeom>
        </p:spPr>
        <p:txBody>
          <a:bodyPr vert="horz" wrap="none" lIns="121920" tIns="121920" rIns="121920" bIns="121920" rtlCol="0">
            <a:normAutofit fontScale="85000" lnSpcReduction="20000"/>
          </a:bodyPr>
          <a:lstStyle/>
          <a:p>
            <a:pPr algn="ctr"/>
            <a:r>
              <a:rPr lang="en-US" sz="3200" dirty="0">
                <a:solidFill>
                  <a:schemeClr val="bg2"/>
                </a:solidFill>
                <a:hlinkClick r:id="rId4"/>
              </a:rPr>
              <a:t>https://www.chef.io/chefconf</a:t>
            </a:r>
            <a:r>
              <a:rPr lang="en-US" sz="3200" dirty="0" smtClean="0">
                <a:solidFill>
                  <a:schemeClr val="bg2"/>
                </a:solidFill>
                <a:hlinkClick r:id="rId4"/>
              </a:rPr>
              <a:t>/</a:t>
            </a:r>
            <a:endParaRPr lang="en-US" sz="3200" dirty="0" smtClean="0">
              <a:solidFill>
                <a:schemeClr val="bg2"/>
              </a:solidFill>
            </a:endParaRPr>
          </a:p>
          <a:p>
            <a:pPr algn="ctr"/>
            <a:endParaRPr lang="en-US" sz="3200" dirty="0">
              <a:solidFill>
                <a:schemeClr val="bg1"/>
              </a:solidFill>
            </a:endParaRPr>
          </a:p>
        </p:txBody>
      </p:sp>
      <p:sp>
        <p:nvSpPr>
          <p:cNvPr id="8" name="Footer Placeholder 7"/>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9" name="Slide Number Placeholder 8"/>
          <p:cNvSpPr>
            <a:spLocks noGrp="1"/>
          </p:cNvSpPr>
          <p:nvPr>
            <p:ph type="sldNum" sz="quarter" idx="13"/>
          </p:nvPr>
        </p:nvSpPr>
        <p:spPr/>
        <p:txBody>
          <a:bodyPr/>
          <a:lstStyle/>
          <a:p>
            <a:fld id="{D3C6E21F-9381-4880-84FB-1E73165A9E9D}" type="slidenum">
              <a:rPr lang="en-US" smtClean="0"/>
              <a:pPr/>
              <a:t>13</a:t>
            </a:fld>
            <a:endParaRPr lang="en-US" dirty="0"/>
          </a:p>
        </p:txBody>
      </p:sp>
    </p:spTree>
    <p:extLst>
      <p:ext uri="{BB962C8B-B14F-4D97-AF65-F5344CB8AC3E}">
        <p14:creationId xmlns:p14="http://schemas.microsoft.com/office/powerpoint/2010/main" val="2969168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0" y="2257668"/>
            <a:ext cx="16256000" cy="5831255"/>
          </a:xfrm>
          <a:prstGeom prst="rect">
            <a:avLst/>
          </a:prstGeom>
        </p:spPr>
      </p:pic>
      <p:sp>
        <p:nvSpPr>
          <p:cNvPr id="2" name="Title 1"/>
          <p:cNvSpPr>
            <a:spLocks noGrp="1"/>
          </p:cNvSpPr>
          <p:nvPr>
            <p:ph type="ctrTitle"/>
          </p:nvPr>
        </p:nvSpPr>
        <p:spPr>
          <a:xfrm>
            <a:off x="324400" y="640174"/>
            <a:ext cx="15931599" cy="852712"/>
          </a:xfrm>
        </p:spPr>
        <p:txBody>
          <a:bodyPr>
            <a:normAutofit fontScale="90000"/>
          </a:bodyPr>
          <a:lstStyle/>
          <a:p>
            <a:r>
              <a:rPr lang="en-US" dirty="0" smtClean="0"/>
              <a:t>Chef Community Summit - 2016 Dates to be Announced </a:t>
            </a:r>
            <a:endParaRPr lang="en-US" dirty="0"/>
          </a:p>
        </p:txBody>
      </p:sp>
      <p:sp>
        <p:nvSpPr>
          <p:cNvPr id="4" name="TextBox 3"/>
          <p:cNvSpPr txBox="1"/>
          <p:nvPr/>
        </p:nvSpPr>
        <p:spPr bwMode="white">
          <a:xfrm>
            <a:off x="1019141" y="1735366"/>
            <a:ext cx="8402561" cy="581111"/>
          </a:xfrm>
          <a:prstGeom prst="rect">
            <a:avLst/>
          </a:prstGeom>
        </p:spPr>
        <p:txBody>
          <a:bodyPr vert="horz" wrap="none" lIns="121920" tIns="121920" rIns="121920" bIns="121920" rtlCol="0">
            <a:normAutofit fontScale="85000" lnSpcReduction="20000"/>
          </a:bodyPr>
          <a:lstStyle/>
          <a:p>
            <a:pPr algn="ctr"/>
            <a:r>
              <a:rPr lang="en-US" sz="3200" dirty="0">
                <a:hlinkClick r:id="rId4"/>
              </a:rPr>
              <a:t>https://www.chef.io/summit</a:t>
            </a:r>
            <a:r>
              <a:rPr lang="en-US" sz="3200" dirty="0" smtClean="0">
                <a:hlinkClick r:id="rId4"/>
              </a:rPr>
              <a:t>/</a:t>
            </a:r>
            <a:endParaRPr lang="en-US" sz="3200" dirty="0" smtClean="0"/>
          </a:p>
          <a:p>
            <a:pPr algn="ctr"/>
            <a:endParaRPr lang="en-US" sz="3200" dirty="0"/>
          </a:p>
        </p:txBody>
      </p:sp>
      <p:sp>
        <p:nvSpPr>
          <p:cNvPr id="7" name="Footer Placeholder 6"/>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9" name="Slide Number Placeholder 8"/>
          <p:cNvSpPr>
            <a:spLocks noGrp="1"/>
          </p:cNvSpPr>
          <p:nvPr>
            <p:ph type="sldNum" sz="quarter" idx="13"/>
          </p:nvPr>
        </p:nvSpPr>
        <p:spPr/>
        <p:txBody>
          <a:bodyPr/>
          <a:lstStyle/>
          <a:p>
            <a:fld id="{D3C6E21F-9381-4880-84FB-1E73165A9E9D}" type="slidenum">
              <a:rPr lang="en-US" smtClean="0"/>
              <a:pPr/>
              <a:t>14</a:t>
            </a:fld>
            <a:endParaRPr lang="en-US" dirty="0"/>
          </a:p>
        </p:txBody>
      </p:sp>
    </p:spTree>
    <p:extLst>
      <p:ext uri="{BB962C8B-B14F-4D97-AF65-F5344CB8AC3E}">
        <p14:creationId xmlns:p14="http://schemas.microsoft.com/office/powerpoint/2010/main" val="13930069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3" name="Title 1"/>
          <p:cNvSpPr txBox="1">
            <a:spLocks/>
          </p:cNvSpPr>
          <p:nvPr/>
        </p:nvSpPr>
        <p:spPr>
          <a:xfrm>
            <a:off x="5810733" y="6511249"/>
            <a:ext cx="4271108" cy="852712"/>
          </a:xfrm>
          <a:prstGeom prst="rect">
            <a:avLst/>
          </a:prstGeom>
        </p:spPr>
        <p:txBody>
          <a:bodyPr>
            <a:normAutofit fontScale="97500" lnSpcReduction="10000"/>
          </a:bodyPr>
          <a:lst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a:lstStyle>
          <a:p>
            <a:r>
              <a:rPr lang="en-US" dirty="0" smtClean="0"/>
              <a:t>Thank You!</a:t>
            </a:r>
            <a:endParaRPr lang="en-US" dirty="0"/>
          </a:p>
        </p:txBody>
      </p:sp>
      <p:pic>
        <p:nvPicPr>
          <p:cNvPr id="8" name="Picture 7" descr="C:\Users\sdelfante\Desktop\pic-chef-logo.png"/>
          <p:cNvPicPr/>
          <p:nvPr/>
        </p:nvPicPr>
        <p:blipFill>
          <a:blip r:embed="rId3">
            <a:extLst>
              <a:ext uri="{28A0092B-C50C-407E-A947-70E740481C1C}">
                <a14:useLocalDpi xmlns:a14="http://schemas.microsoft.com/office/drawing/2010/main" val="0"/>
              </a:ext>
            </a:extLst>
          </a:blip>
          <a:srcRect/>
          <a:stretch>
            <a:fillRect/>
          </a:stretch>
        </p:blipFill>
        <p:spPr bwMode="auto">
          <a:xfrm>
            <a:off x="5463110" y="752148"/>
            <a:ext cx="5048579" cy="4962405"/>
          </a:xfrm>
          <a:prstGeom prst="rect">
            <a:avLst/>
          </a:prstGeom>
          <a:noFill/>
          <a:ln>
            <a:noFill/>
          </a:ln>
        </p:spPr>
      </p:pic>
    </p:spTree>
    <p:extLst>
      <p:ext uri="{BB962C8B-B14F-4D97-AF65-F5344CB8AC3E}">
        <p14:creationId xmlns:p14="http://schemas.microsoft.com/office/powerpoint/2010/main" val="126056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642530" y="2496327"/>
            <a:ext cx="10972800" cy="852712"/>
          </a:xfrm>
        </p:spPr>
        <p:txBody>
          <a:bodyPr>
            <a:normAutofit fontScale="90000"/>
          </a:bodyPr>
          <a:lstStyle/>
          <a:p>
            <a:r>
              <a:rPr lang="en-US" dirty="0" smtClean="0"/>
              <a:t>Going Forward</a:t>
            </a:r>
            <a:endParaRPr lang="en-US" dirty="0"/>
          </a:p>
        </p:txBody>
      </p:sp>
      <p:sp>
        <p:nvSpPr>
          <p:cNvPr id="4" name="Content Placeholder 3"/>
          <p:cNvSpPr>
            <a:spLocks noGrp="1"/>
          </p:cNvSpPr>
          <p:nvPr>
            <p:ph type="subTitle" idx="1"/>
          </p:nvPr>
        </p:nvSpPr>
        <p:spPr>
          <a:xfrm>
            <a:off x="2701145" y="3506118"/>
            <a:ext cx="11425170" cy="3346421"/>
          </a:xfrm>
        </p:spPr>
        <p:txBody>
          <a:bodyPr>
            <a:normAutofit fontScale="85000" lnSpcReduction="10000"/>
          </a:bodyPr>
          <a:lstStyle/>
          <a:p>
            <a:r>
              <a:rPr lang="en-US" dirty="0" smtClean="0"/>
              <a:t>There are many Chef resources available to you outside this class.  During this module we will talk about just a few of those resources.  </a:t>
            </a:r>
            <a:br>
              <a:rPr lang="en-US" dirty="0" smtClean="0"/>
            </a:br>
            <a:r>
              <a:rPr lang="en-US" dirty="0" smtClean="0"/>
              <a:t/>
            </a:r>
            <a:br>
              <a:rPr lang="en-US" dirty="0" smtClean="0"/>
            </a:br>
            <a:r>
              <a:rPr lang="en-US" dirty="0" smtClean="0"/>
              <a:t>But…remember what we said at the beginning of this class:</a:t>
            </a:r>
            <a:endParaRPr lang="en-US" dirty="0"/>
          </a:p>
          <a:p>
            <a:endParaRPr lang="en-US" dirty="0" smtClean="0"/>
          </a:p>
          <a:p>
            <a:pPr algn="ctr"/>
            <a:r>
              <a:rPr lang="en-US" i="1" dirty="0"/>
              <a:t>T</a:t>
            </a:r>
            <a:r>
              <a:rPr lang="en-US" i="1" dirty="0" smtClean="0"/>
              <a:t>he best way to learn Chef is to use Chef</a:t>
            </a:r>
            <a:endParaRPr lang="en-US" i="1" dirty="0"/>
          </a:p>
        </p:txBody>
      </p:sp>
      <p:sp>
        <p:nvSpPr>
          <p:cNvPr id="5" name="Footer Placeholder 4"/>
          <p:cNvSpPr>
            <a:spLocks noGrp="1"/>
          </p:cNvSpPr>
          <p:nvPr>
            <p:ph type="ftr" sz="quarter" idx="12"/>
          </p:nvPr>
        </p:nvSpPr>
        <p:spPr>
          <a:xfrm>
            <a:off x="0" y="8578850"/>
            <a:ext cx="5683250" cy="508000"/>
          </a:xfrm>
        </p:spPr>
        <p:txBody>
          <a:bodyPr/>
          <a:lstStyle/>
          <a:p>
            <a:pPr algn="l"/>
            <a:r>
              <a:rPr lang="en-US" dirty="0" smtClean="0">
                <a:solidFill>
                  <a:srgbClr val="7D868C"/>
                </a:solidFill>
              </a:rPr>
              <a:t>©2015 Chef Software Inc</a:t>
            </a:r>
            <a:r>
              <a:rPr lang="en-US" dirty="0" smtClean="0"/>
              <a:t>.</a:t>
            </a:r>
            <a:endParaRPr lang="en-US" dirty="0"/>
          </a:p>
        </p:txBody>
      </p:sp>
      <p:sp>
        <p:nvSpPr>
          <p:cNvPr id="3" name="Slide Number Placeholder 2"/>
          <p:cNvSpPr>
            <a:spLocks noGrp="1"/>
          </p:cNvSpPr>
          <p:nvPr>
            <p:ph type="sldNum" sz="quarter" idx="13"/>
          </p:nvPr>
        </p:nvSpPr>
        <p:spPr/>
        <p:txBody>
          <a:bodyPr/>
          <a:lstStyle/>
          <a:p>
            <a:fld id="{D3C6E21F-9381-4880-84FB-1E73165A9E9D}" type="slidenum">
              <a:rPr lang="en-US" smtClean="0"/>
              <a:pPr/>
              <a:t>2</a:t>
            </a:fld>
            <a:endParaRPr lang="en-US" dirty="0"/>
          </a:p>
        </p:txBody>
      </p:sp>
    </p:spTree>
    <p:extLst>
      <p:ext uri="{BB962C8B-B14F-4D97-AF65-F5344CB8AC3E}">
        <p14:creationId xmlns:p14="http://schemas.microsoft.com/office/powerpoint/2010/main" val="34841845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dirty="0" smtClean="0"/>
              <a:t>Practice Chef</a:t>
            </a:r>
            <a:endParaRPr lang="en-US" dirty="0"/>
          </a:p>
        </p:txBody>
      </p:sp>
      <p:sp>
        <p:nvSpPr>
          <p:cNvPr id="5" name="Subtitle 4"/>
          <p:cNvSpPr>
            <a:spLocks noGrp="1"/>
          </p:cNvSpPr>
          <p:nvPr>
            <p:ph type="subTitle" idx="1"/>
          </p:nvPr>
        </p:nvSpPr>
        <p:spPr/>
        <p:txBody>
          <a:bodyPr/>
          <a:lstStyle/>
          <a:p>
            <a:r>
              <a:rPr lang="en-US" dirty="0"/>
              <a:t>First, let’s talk about stuff you can read to help you learn Chef.</a:t>
            </a:r>
          </a:p>
          <a:p>
            <a:endParaRPr lang="en-US" dirty="0"/>
          </a:p>
        </p:txBody>
      </p:sp>
      <p:sp>
        <p:nvSpPr>
          <p:cNvPr id="7" name="Footer Placeholder 7"/>
          <p:cNvSpPr>
            <a:spLocks noGrp="1"/>
          </p:cNvSpPr>
          <p:nvPr>
            <p:ph type="ftr" sz="quarter" idx="10"/>
          </p:nvPr>
        </p:nvSpPr>
        <p:spPr>
          <a:xfrm>
            <a:off x="168096" y="8579607"/>
            <a:ext cx="5681953" cy="507556"/>
          </a:xfrm>
          <a:prstGeom prst="rect">
            <a:avLst/>
          </a:prstGeom>
        </p:spPr>
        <p:txBody>
          <a:bodyPr/>
          <a:lstStyle/>
          <a:p>
            <a:pPr algn="l"/>
            <a:r>
              <a:rPr lang="en-US" sz="1600" dirty="0" smtClean="0">
                <a:solidFill>
                  <a:srgbClr val="7D868C"/>
                </a:solidFill>
              </a:rPr>
              <a:t>©2015 Chef Software Inc</a:t>
            </a:r>
            <a:r>
              <a:rPr lang="en-US" sz="1600" dirty="0" smtClean="0"/>
              <a:t>.</a:t>
            </a:r>
            <a:endParaRPr lang="en-US" sz="1600" dirty="0"/>
          </a:p>
        </p:txBody>
      </p:sp>
      <p:sp>
        <p:nvSpPr>
          <p:cNvPr id="2" name="Slide Number Placeholder 1"/>
          <p:cNvSpPr>
            <a:spLocks noGrp="1"/>
          </p:cNvSpPr>
          <p:nvPr>
            <p:ph type="sldNum" sz="quarter" idx="11"/>
          </p:nvPr>
        </p:nvSpPr>
        <p:spPr>
          <a:xfrm>
            <a:off x="6299200" y="8579662"/>
            <a:ext cx="3657600" cy="486833"/>
          </a:xfrm>
        </p:spPr>
        <p:txBody>
          <a:bodyPr/>
          <a:lstStyle/>
          <a:p>
            <a:fld id="{D3C6E21F-9381-4880-84FB-1E73165A9E9D}" type="slidenum">
              <a:rPr lang="en-US" smtClean="0"/>
              <a:pPr/>
              <a:t>3</a:t>
            </a:fld>
            <a:endParaRPr lang="en-US" dirty="0"/>
          </a:p>
        </p:txBody>
      </p:sp>
    </p:spTree>
    <p:extLst>
      <p:ext uri="{BB962C8B-B14F-4D97-AF65-F5344CB8AC3E}">
        <p14:creationId xmlns:p14="http://schemas.microsoft.com/office/powerpoint/2010/main" val="1166281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dirty="0" err="1" smtClean="0"/>
              <a:t>learnchef.com</a:t>
            </a:r>
            <a:endParaRPr lang="en-US" dirty="0"/>
          </a:p>
        </p:txBody>
      </p:sp>
      <p:sp>
        <p:nvSpPr>
          <p:cNvPr id="5" name="Subtitle 4"/>
          <p:cNvSpPr>
            <a:spLocks noGrp="1"/>
          </p:cNvSpPr>
          <p:nvPr>
            <p:ph type="subTitle" idx="1"/>
          </p:nvPr>
        </p:nvSpPr>
        <p:spPr/>
        <p:txBody>
          <a:bodyPr/>
          <a:lstStyle/>
          <a:p>
            <a:r>
              <a:rPr lang="en-US" dirty="0" smtClean="0"/>
              <a:t>Interactive learning for those new to Chef.</a:t>
            </a:r>
            <a:endParaRPr lang="en-US" dirty="0"/>
          </a:p>
        </p:txBody>
      </p:sp>
      <p:sp>
        <p:nvSpPr>
          <p:cNvPr id="7" name="Footer Placeholder 6"/>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8" name="Slide Number Placeholder 7"/>
          <p:cNvSpPr>
            <a:spLocks noGrp="1"/>
          </p:cNvSpPr>
          <p:nvPr>
            <p:ph type="sldNum" sz="quarter" idx="11"/>
          </p:nvPr>
        </p:nvSpPr>
        <p:spPr>
          <a:xfrm>
            <a:off x="6279662" y="8579662"/>
            <a:ext cx="3657600" cy="486833"/>
          </a:xfrm>
        </p:spPr>
        <p:txBody>
          <a:bodyPr/>
          <a:lstStyle/>
          <a:p>
            <a:fld id="{D3C6E21F-9381-4880-84FB-1E73165A9E9D}" type="slidenum">
              <a:rPr lang="en-US" smtClean="0"/>
              <a:pPr/>
              <a:t>4</a:t>
            </a:fld>
            <a:endParaRPr lang="en-US" dirty="0"/>
          </a:p>
        </p:txBody>
      </p:sp>
    </p:spTree>
    <p:extLst>
      <p:ext uri="{BB962C8B-B14F-4D97-AF65-F5344CB8AC3E}">
        <p14:creationId xmlns:p14="http://schemas.microsoft.com/office/powerpoint/2010/main" val="1382193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dirty="0" smtClean="0"/>
              <a:t>Resources You Can Read</a:t>
            </a:r>
            <a:endParaRPr lang="en-US" dirty="0"/>
          </a:p>
        </p:txBody>
      </p:sp>
      <p:sp>
        <p:nvSpPr>
          <p:cNvPr id="5" name="Subtitle 4"/>
          <p:cNvSpPr>
            <a:spLocks noGrp="1"/>
          </p:cNvSpPr>
          <p:nvPr>
            <p:ph type="subTitle" idx="1"/>
          </p:nvPr>
        </p:nvSpPr>
        <p:spPr/>
        <p:txBody>
          <a:bodyPr/>
          <a:lstStyle/>
          <a:p>
            <a:r>
              <a:rPr lang="en-US" dirty="0"/>
              <a:t>A lot of people in the Chef community have written about Chef.  </a:t>
            </a:r>
            <a:endParaRPr lang="en-US" dirty="0" smtClean="0"/>
          </a:p>
          <a:p>
            <a:endParaRPr lang="en-US" dirty="0"/>
          </a:p>
          <a:p>
            <a:r>
              <a:rPr lang="en-US" dirty="0" smtClean="0"/>
              <a:t>Here </a:t>
            </a:r>
            <a:r>
              <a:rPr lang="en-US" dirty="0"/>
              <a:t>are just a few of those resources.</a:t>
            </a:r>
          </a:p>
          <a:p>
            <a:endParaRPr lang="en-US" dirty="0"/>
          </a:p>
        </p:txBody>
      </p:sp>
      <p:sp>
        <p:nvSpPr>
          <p:cNvPr id="2" name="Footer Placeholder 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3" name="Slide Number Placeholder 2"/>
          <p:cNvSpPr>
            <a:spLocks noGrp="1"/>
          </p:cNvSpPr>
          <p:nvPr>
            <p:ph type="sldNum" sz="quarter" idx="11"/>
          </p:nvPr>
        </p:nvSpPr>
        <p:spPr/>
        <p:txBody>
          <a:bodyPr/>
          <a:lstStyle/>
          <a:p>
            <a:fld id="{D3C6E21F-9381-4880-84FB-1E73165A9E9D}" type="slidenum">
              <a:rPr lang="en-US" smtClean="0"/>
              <a:pPr/>
              <a:t>5</a:t>
            </a:fld>
            <a:endParaRPr lang="en-US" dirty="0"/>
          </a:p>
        </p:txBody>
      </p:sp>
    </p:spTree>
    <p:extLst>
      <p:ext uri="{BB962C8B-B14F-4D97-AF65-F5344CB8AC3E}">
        <p14:creationId xmlns:p14="http://schemas.microsoft.com/office/powerpoint/2010/main" val="400811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dirty="0" err="1" smtClean="0"/>
              <a:t>docs.chef.io</a:t>
            </a:r>
            <a:endParaRPr lang="en-US" dirty="0"/>
          </a:p>
        </p:txBody>
      </p:sp>
      <p:sp>
        <p:nvSpPr>
          <p:cNvPr id="7" name="Footer Placeholder 6"/>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8" name="Slide Number Placeholder 7"/>
          <p:cNvSpPr>
            <a:spLocks noGrp="1"/>
          </p:cNvSpPr>
          <p:nvPr>
            <p:ph type="sldNum" sz="quarter" idx="14"/>
          </p:nvPr>
        </p:nvSpPr>
        <p:spPr/>
        <p:txBody>
          <a:bodyPr/>
          <a:lstStyle/>
          <a:p>
            <a:fld id="{D3C6E21F-9381-4880-84FB-1E73165A9E9D}" type="slidenum">
              <a:rPr lang="en-US" smtClean="0"/>
              <a:pPr/>
              <a:t>6</a:t>
            </a:fld>
            <a:endParaRPr lang="en-US" dirty="0"/>
          </a:p>
        </p:txBody>
      </p:sp>
      <p:sp>
        <p:nvSpPr>
          <p:cNvPr id="5" name="Subtitle 4"/>
          <p:cNvSpPr>
            <a:spLocks noGrp="1"/>
          </p:cNvSpPr>
          <p:nvPr>
            <p:ph type="subTitle" idx="1"/>
          </p:nvPr>
        </p:nvSpPr>
        <p:spPr>
          <a:xfrm>
            <a:off x="3013753" y="3506118"/>
            <a:ext cx="10974132" cy="3346421"/>
          </a:xfrm>
        </p:spPr>
        <p:txBody>
          <a:bodyPr/>
          <a:lstStyle/>
          <a:p>
            <a:r>
              <a:rPr lang="en-US" dirty="0" smtClean="0"/>
              <a:t>Docs are available </a:t>
            </a:r>
            <a:r>
              <a:rPr lang="en-US" dirty="0"/>
              <a:t>to you, 24 hours a day, 7 days a week.  </a:t>
            </a:r>
            <a:endParaRPr lang="en-US" dirty="0" smtClean="0"/>
          </a:p>
          <a:p>
            <a:endParaRPr lang="en-US" dirty="0"/>
          </a:p>
          <a:p>
            <a:r>
              <a:rPr lang="en-US" dirty="0" smtClean="0"/>
              <a:t>Any </a:t>
            </a:r>
            <a:r>
              <a:rPr lang="en-US" dirty="0"/>
              <a:t>question you have, you probably will find the answer </a:t>
            </a:r>
            <a:r>
              <a:rPr lang="en-US" dirty="0" smtClean="0"/>
              <a:t>for on </a:t>
            </a:r>
            <a:r>
              <a:rPr lang="en-US" dirty="0"/>
              <a:t>our Docs site.</a:t>
            </a:r>
          </a:p>
        </p:txBody>
      </p:sp>
    </p:spTree>
    <p:extLst>
      <p:ext uri="{BB962C8B-B14F-4D97-AF65-F5344CB8AC3E}">
        <p14:creationId xmlns:p14="http://schemas.microsoft.com/office/powerpoint/2010/main" val="2060205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at.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64161" y="682455"/>
            <a:ext cx="4056888" cy="5319031"/>
          </a:xfrm>
          <a:prstGeom prst="rect">
            <a:avLst/>
          </a:prstGeom>
        </p:spPr>
      </p:pic>
      <p:sp>
        <p:nvSpPr>
          <p:cNvPr id="2" name="Title 1"/>
          <p:cNvSpPr>
            <a:spLocks noGrp="1"/>
          </p:cNvSpPr>
          <p:nvPr>
            <p:ph type="ctrTitle"/>
          </p:nvPr>
        </p:nvSpPr>
        <p:spPr/>
        <p:txBody>
          <a:bodyPr>
            <a:normAutofit fontScale="90000"/>
          </a:bodyPr>
          <a:lstStyle/>
          <a:p>
            <a:r>
              <a:rPr lang="en-US" dirty="0" smtClean="0"/>
              <a:t>Learning Chef</a:t>
            </a:r>
            <a:endParaRPr lang="en-US" dirty="0"/>
          </a:p>
        </p:txBody>
      </p:sp>
      <p:sp>
        <p:nvSpPr>
          <p:cNvPr id="3" name="Subtitle 2"/>
          <p:cNvSpPr>
            <a:spLocks noGrp="1"/>
          </p:cNvSpPr>
          <p:nvPr>
            <p:ph type="subTitle" idx="1"/>
          </p:nvPr>
        </p:nvSpPr>
        <p:spPr>
          <a:xfrm>
            <a:off x="3013753" y="3506118"/>
            <a:ext cx="8735873" cy="3346421"/>
          </a:xfrm>
        </p:spPr>
        <p:txBody>
          <a:bodyPr/>
          <a:lstStyle/>
          <a:p>
            <a:r>
              <a:rPr lang="en-US" dirty="0"/>
              <a:t>A Guide to Configuration Management and Automation</a:t>
            </a:r>
          </a:p>
        </p:txBody>
      </p:sp>
      <p:sp>
        <p:nvSpPr>
          <p:cNvPr id="7" name="Footer Placeholder 6"/>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8" name="Slide Number Placeholder 7"/>
          <p:cNvSpPr>
            <a:spLocks noGrp="1"/>
          </p:cNvSpPr>
          <p:nvPr>
            <p:ph type="sldNum" sz="quarter" idx="13"/>
          </p:nvPr>
        </p:nvSpPr>
        <p:spPr/>
        <p:txBody>
          <a:bodyPr/>
          <a:lstStyle/>
          <a:p>
            <a:fld id="{D3C6E21F-9381-4880-84FB-1E73165A9E9D}" type="slidenum">
              <a:rPr lang="en-US" smtClean="0"/>
              <a:pPr/>
              <a:t>7</a:t>
            </a:fld>
            <a:endParaRPr lang="en-US" dirty="0"/>
          </a:p>
        </p:txBody>
      </p:sp>
    </p:spTree>
    <p:extLst>
      <p:ext uri="{BB962C8B-B14F-4D97-AF65-F5344CB8AC3E}">
        <p14:creationId xmlns:p14="http://schemas.microsoft.com/office/powerpoint/2010/main" val="3318226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Customizing Chef</a:t>
            </a:r>
            <a:endParaRPr lang="en-US" dirty="0"/>
          </a:p>
        </p:txBody>
      </p:sp>
      <p:sp>
        <p:nvSpPr>
          <p:cNvPr id="3" name="Subtitle 2"/>
          <p:cNvSpPr>
            <a:spLocks noGrp="1"/>
          </p:cNvSpPr>
          <p:nvPr>
            <p:ph type="subTitle" idx="1"/>
          </p:nvPr>
        </p:nvSpPr>
        <p:spPr>
          <a:xfrm>
            <a:off x="3013754" y="3506118"/>
            <a:ext cx="8824997" cy="3346421"/>
          </a:xfrm>
        </p:spPr>
        <p:txBody>
          <a:bodyPr/>
          <a:lstStyle/>
          <a:p>
            <a:r>
              <a:rPr lang="en-US" dirty="0"/>
              <a:t>Getting the Most Out of Your Infrastructure Automation</a:t>
            </a:r>
            <a:endParaRPr lang="en-US" dirty="0" smtClean="0"/>
          </a:p>
        </p:txBody>
      </p:sp>
      <p:pic>
        <p:nvPicPr>
          <p:cNvPr id="4" name="Picture 3"/>
          <p:cNvPicPr>
            <a:picLocks noChangeAspect="1"/>
          </p:cNvPicPr>
          <p:nvPr/>
        </p:nvPicPr>
        <p:blipFill>
          <a:blip r:embed="rId3"/>
          <a:stretch>
            <a:fillRect/>
          </a:stretch>
        </p:blipFill>
        <p:spPr>
          <a:xfrm>
            <a:off x="12079674" y="830222"/>
            <a:ext cx="3844847" cy="5018913"/>
          </a:xfrm>
          <a:prstGeom prst="rect">
            <a:avLst/>
          </a:prstGeom>
        </p:spPr>
      </p:pic>
      <p:sp>
        <p:nvSpPr>
          <p:cNvPr id="7" name="Footer Placeholder 6"/>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8" name="Slide Number Placeholder 7"/>
          <p:cNvSpPr>
            <a:spLocks noGrp="1"/>
          </p:cNvSpPr>
          <p:nvPr>
            <p:ph type="sldNum" sz="quarter" idx="13"/>
          </p:nvPr>
        </p:nvSpPr>
        <p:spPr/>
        <p:txBody>
          <a:bodyPr/>
          <a:lstStyle/>
          <a:p>
            <a:fld id="{D3C6E21F-9381-4880-84FB-1E73165A9E9D}" type="slidenum">
              <a:rPr lang="en-US" smtClean="0"/>
              <a:pPr/>
              <a:t>8</a:t>
            </a:fld>
            <a:endParaRPr lang="en-US" dirty="0"/>
          </a:p>
        </p:txBody>
      </p:sp>
    </p:spTree>
    <p:extLst>
      <p:ext uri="{BB962C8B-B14F-4D97-AF65-F5344CB8AC3E}">
        <p14:creationId xmlns:p14="http://schemas.microsoft.com/office/powerpoint/2010/main" val="41808790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p:nvPr/>
        </p:nvGrpSpPr>
        <p:grpSpPr>
          <a:xfrm>
            <a:off x="10789320" y="270163"/>
            <a:ext cx="3217625" cy="8877233"/>
            <a:chOff x="10129097" y="-318075"/>
            <a:chExt cx="2786725" cy="7688405"/>
          </a:xfrm>
        </p:grpSpPr>
        <p:pic>
          <p:nvPicPr>
            <p:cNvPr id="7" name="Picture 6"/>
            <p:cNvPicPr>
              <a:picLocks noChangeAspect="1"/>
            </p:cNvPicPr>
            <p:nvPr/>
          </p:nvPicPr>
          <p:blipFill>
            <a:blip r:embed="rId3"/>
            <a:stretch>
              <a:fillRect/>
            </a:stretch>
          </p:blipFill>
          <p:spPr>
            <a:xfrm rot="20962776">
              <a:off x="10129097" y="-318075"/>
              <a:ext cx="1715086" cy="1960098"/>
            </a:xfrm>
            <a:prstGeom prst="rect">
              <a:avLst/>
            </a:prstGeom>
          </p:spPr>
        </p:pic>
        <p:pic>
          <p:nvPicPr>
            <p:cNvPr id="8" name="Picture 7"/>
            <p:cNvPicPr>
              <a:picLocks noChangeAspect="1"/>
            </p:cNvPicPr>
            <p:nvPr/>
          </p:nvPicPr>
          <p:blipFill>
            <a:blip r:embed="rId3"/>
            <a:stretch>
              <a:fillRect/>
            </a:stretch>
          </p:blipFill>
          <p:spPr>
            <a:xfrm rot="20962776">
              <a:off x="10487117" y="1588134"/>
              <a:ext cx="1715086" cy="1960098"/>
            </a:xfrm>
            <a:prstGeom prst="rect">
              <a:avLst/>
            </a:prstGeom>
          </p:spPr>
        </p:pic>
        <p:pic>
          <p:nvPicPr>
            <p:cNvPr id="9" name="Picture 8"/>
            <p:cNvPicPr>
              <a:picLocks noChangeAspect="1"/>
            </p:cNvPicPr>
            <p:nvPr/>
          </p:nvPicPr>
          <p:blipFill>
            <a:blip r:embed="rId3"/>
            <a:stretch>
              <a:fillRect/>
            </a:stretch>
          </p:blipFill>
          <p:spPr>
            <a:xfrm rot="20962776">
              <a:off x="10842717" y="3504022"/>
              <a:ext cx="1715086" cy="1960098"/>
            </a:xfrm>
            <a:prstGeom prst="rect">
              <a:avLst/>
            </a:prstGeom>
          </p:spPr>
        </p:pic>
        <p:pic>
          <p:nvPicPr>
            <p:cNvPr id="10" name="Picture 9"/>
            <p:cNvPicPr>
              <a:picLocks noChangeAspect="1"/>
            </p:cNvPicPr>
            <p:nvPr/>
          </p:nvPicPr>
          <p:blipFill>
            <a:blip r:embed="rId3"/>
            <a:stretch>
              <a:fillRect/>
            </a:stretch>
          </p:blipFill>
          <p:spPr>
            <a:xfrm rot="20962776">
              <a:off x="11200736" y="5410232"/>
              <a:ext cx="1715086" cy="1960098"/>
            </a:xfrm>
            <a:prstGeom prst="rect">
              <a:avLst/>
            </a:prstGeom>
          </p:spPr>
        </p:pic>
      </p:grpSp>
      <p:sp>
        <p:nvSpPr>
          <p:cNvPr id="4" name="Title 3"/>
          <p:cNvSpPr>
            <a:spLocks noGrp="1"/>
          </p:cNvSpPr>
          <p:nvPr>
            <p:ph type="ctrTitle"/>
          </p:nvPr>
        </p:nvSpPr>
        <p:spPr/>
        <p:txBody>
          <a:bodyPr>
            <a:normAutofit fontScale="90000"/>
          </a:bodyPr>
          <a:lstStyle/>
          <a:p>
            <a:r>
              <a:rPr lang="en-US" dirty="0" smtClean="0"/>
              <a:t>YouTube Channel</a:t>
            </a:r>
            <a:endParaRPr lang="en-US" dirty="0"/>
          </a:p>
        </p:txBody>
      </p:sp>
      <p:sp>
        <p:nvSpPr>
          <p:cNvPr id="5" name="Subtitle 4"/>
          <p:cNvSpPr>
            <a:spLocks noGrp="1"/>
          </p:cNvSpPr>
          <p:nvPr>
            <p:ph type="subTitle" idx="1"/>
          </p:nvPr>
        </p:nvSpPr>
        <p:spPr/>
        <p:txBody>
          <a:bodyPr/>
          <a:lstStyle/>
          <a:p>
            <a:pPr marL="609585" indent="-609585">
              <a:buFont typeface="Arial"/>
              <a:buChar char="•"/>
            </a:pPr>
            <a:r>
              <a:rPr lang="en-US" dirty="0" err="1" smtClean="0"/>
              <a:t>ChefConf</a:t>
            </a:r>
            <a:r>
              <a:rPr lang="en-US" dirty="0" smtClean="0"/>
              <a:t> Talks</a:t>
            </a:r>
          </a:p>
          <a:p>
            <a:pPr marL="609585" indent="-609585">
              <a:buFont typeface="Arial"/>
              <a:buChar char="•"/>
            </a:pPr>
            <a:r>
              <a:rPr lang="en-US" dirty="0" smtClean="0"/>
              <a:t>Training Videos</a:t>
            </a:r>
          </a:p>
        </p:txBody>
      </p:sp>
      <p:sp>
        <p:nvSpPr>
          <p:cNvPr id="3" name="Rectangle 2"/>
          <p:cNvSpPr/>
          <p:nvPr/>
        </p:nvSpPr>
        <p:spPr>
          <a:xfrm>
            <a:off x="550830" y="6424843"/>
            <a:ext cx="8680389" cy="1077218"/>
          </a:xfrm>
          <a:prstGeom prst="rect">
            <a:avLst/>
          </a:prstGeom>
        </p:spPr>
        <p:txBody>
          <a:bodyPr wrap="none">
            <a:spAutoFit/>
          </a:bodyPr>
          <a:lstStyle/>
          <a:p>
            <a:pPr algn="ctr"/>
            <a:r>
              <a:rPr lang="en-US" sz="3200" dirty="0">
                <a:hlinkClick r:id="rId4"/>
              </a:rPr>
              <a:t>https://</a:t>
            </a:r>
            <a:r>
              <a:rPr lang="en-US" sz="3200" dirty="0" smtClean="0">
                <a:hlinkClick r:id="rId4"/>
              </a:rPr>
              <a:t>www.youtube.com/user/getchef/playlists</a:t>
            </a:r>
            <a:endParaRPr lang="en-US" sz="3200" dirty="0" smtClean="0"/>
          </a:p>
          <a:p>
            <a:pPr algn="ctr"/>
            <a:endParaRPr lang="en-US" sz="3200" dirty="0"/>
          </a:p>
        </p:txBody>
      </p:sp>
      <p:sp>
        <p:nvSpPr>
          <p:cNvPr id="12" name="Footer Placeholder 11"/>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13" name="Slide Number Placeholder 12"/>
          <p:cNvSpPr>
            <a:spLocks noGrp="1"/>
          </p:cNvSpPr>
          <p:nvPr>
            <p:ph type="sldNum" sz="quarter" idx="13"/>
          </p:nvPr>
        </p:nvSpPr>
        <p:spPr/>
        <p:txBody>
          <a:bodyPr/>
          <a:lstStyle/>
          <a:p>
            <a:fld id="{D3C6E21F-9381-4880-84FB-1E73165A9E9D}" type="slidenum">
              <a:rPr lang="en-US" smtClean="0"/>
              <a:pPr/>
              <a:t>9</a:t>
            </a:fld>
            <a:endParaRPr lang="en-US" dirty="0"/>
          </a:p>
        </p:txBody>
      </p:sp>
    </p:spTree>
    <p:extLst>
      <p:ext uri="{BB962C8B-B14F-4D97-AF65-F5344CB8AC3E}">
        <p14:creationId xmlns:p14="http://schemas.microsoft.com/office/powerpoint/2010/main" val="11361636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ChefDk3.2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name="Chef-TemplateComps_v09-16x9-Light.potx" id="{078CEFDB-FA7A-4E36-9964-13EF367585CB}" vid="{8B87B0F3-7308-43D5-8388-E1B49EA026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4.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5.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6.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2.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13EBC30-FE27-4C6A-B723-23FC2188F7DC}">
  <ds:schemaRefs>
    <ds:schemaRef ds:uri="http://schemas.microsoft.com/sharepoint/events"/>
  </ds:schemaRefs>
</ds:datastoreItem>
</file>

<file path=customXml/itemProps2.xml><?xml version="1.0" encoding="utf-8"?>
<ds:datastoreItem xmlns:ds="http://schemas.openxmlformats.org/officeDocument/2006/customXml" ds:itemID="{6921749B-AEB7-461B-845F-603CABD25259}">
  <ds:schemaRefs>
    <ds:schemaRef ds:uri="http://purl.org/dc/elements/1.1/"/>
    <ds:schemaRef ds:uri="http://schemas.microsoft.com/office/2006/metadata/properties"/>
    <ds:schemaRef ds:uri="7bb5d761-a2ea-4873-95f7-7a6658fb3ef0"/>
    <ds:schemaRef ds:uri="http://schemas.microsoft.com/office/2006/documentManagement/types"/>
    <ds:schemaRef ds:uri="http://schemas.openxmlformats.org/package/2006/metadata/core-properties"/>
    <ds:schemaRef ds:uri="http://purl.org/dc/dcmitype/"/>
    <ds:schemaRef ds:uri="http://schemas.microsoft.com/office/infopath/2007/PartnerControls"/>
    <ds:schemaRef ds:uri="http://www.w3.org/XML/1998/namespace"/>
    <ds:schemaRef ds:uri="http://purl.org/dc/terms/"/>
  </ds:schemaRefs>
</ds:datastoreItem>
</file>

<file path=customXml/itemProps3.xml><?xml version="1.0" encoding="utf-8"?>
<ds:datastoreItem xmlns:ds="http://schemas.openxmlformats.org/officeDocument/2006/customXml" ds:itemID="{5CDEB364-43EC-4510-9881-539C2A3FCE9E}">
  <ds:schemaRefs>
    <ds:schemaRef ds:uri="http://schemas.microsoft.com/sharepoint/v3/contenttype/forms"/>
  </ds:schemaRefs>
</ds:datastoreItem>
</file>

<file path=customXml/itemProps4.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ChefDk3.2Template.potx</Template>
  <TotalTime>15351</TotalTime>
  <Words>769</Words>
  <Application>Microsoft Office PowerPoint</Application>
  <PresentationFormat>Custom</PresentationFormat>
  <Paragraphs>93</Paragraphs>
  <Slides>15</Slides>
  <Notes>15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Arial</vt:lpstr>
      <vt:lpstr>Courier New</vt:lpstr>
      <vt:lpstr>Gill Sans MT</vt:lpstr>
      <vt:lpstr>Inconsolata</vt:lpstr>
      <vt:lpstr>ChefDk3.2Template</vt:lpstr>
      <vt:lpstr>Further Resources</vt:lpstr>
      <vt:lpstr>Going Forward</vt:lpstr>
      <vt:lpstr>Practice Chef</vt:lpstr>
      <vt:lpstr>learnchef.com</vt:lpstr>
      <vt:lpstr>Resources You Can Read</vt:lpstr>
      <vt:lpstr>docs.chef.io</vt:lpstr>
      <vt:lpstr>Learning Chef</vt:lpstr>
      <vt:lpstr>Customizing Chef</vt:lpstr>
      <vt:lpstr>YouTube Channel</vt:lpstr>
      <vt:lpstr>theshipshow.com</vt:lpstr>
      <vt:lpstr>foodfightshow.org</vt:lpstr>
      <vt:lpstr>Chef Developers' IRC Meeting</vt:lpstr>
      <vt:lpstr>PowerPoint Presentation</vt:lpstr>
      <vt:lpstr>Chef Community Summit - 2016 Dates to be Announced </vt:lpstr>
      <vt:lpstr>PowerPoint Presentation</vt:lpstr>
    </vt:vector>
  </TitlesOfParts>
  <Manager>&lt;Content Manager Name Here&gt;</Manager>
  <Company>Silver Fox</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subject>Houghton Mifflin Harcourt – 2012 Investor Day</dc:subject>
  <dc:creator>sdelfante@chef.io</dc:creator>
  <dc:description>Template: Louma El-Khoury, Silver Fox Productions Inc.
Formatting:
Event Date: March 12, 2012
Event Location: New York, NY
Audience Type:</dc:description>
  <cp:lastModifiedBy>Steve Del Fante</cp:lastModifiedBy>
  <cp:revision>1964</cp:revision>
  <cp:lastPrinted>2015-02-07T23:49:10Z</cp:lastPrinted>
  <dcterms:created xsi:type="dcterms:W3CDTF">2012-09-13T17:36:07Z</dcterms:created>
  <dcterms:modified xsi:type="dcterms:W3CDTF">2015-11-06T18:18:01Z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